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6" r:id="rId2"/>
    <p:sldMasterId id="2147483793" r:id="rId3"/>
  </p:sldMasterIdLst>
  <p:notesMasterIdLst>
    <p:notesMasterId r:id="rId52"/>
  </p:notesMasterIdLst>
  <p:handoutMasterIdLst>
    <p:handoutMasterId r:id="rId53"/>
  </p:handoutMasterIdLst>
  <p:sldIdLst>
    <p:sldId id="422" r:id="rId4"/>
    <p:sldId id="414" r:id="rId5"/>
    <p:sldId id="416" r:id="rId6"/>
    <p:sldId id="429" r:id="rId7"/>
    <p:sldId id="415" r:id="rId8"/>
    <p:sldId id="445" r:id="rId9"/>
    <p:sldId id="417" r:id="rId10"/>
    <p:sldId id="449" r:id="rId11"/>
    <p:sldId id="418" r:id="rId12"/>
    <p:sldId id="410" r:id="rId13"/>
    <p:sldId id="419" r:id="rId14"/>
    <p:sldId id="421" r:id="rId15"/>
    <p:sldId id="423" r:id="rId16"/>
    <p:sldId id="424" r:id="rId17"/>
    <p:sldId id="425" r:id="rId18"/>
    <p:sldId id="426" r:id="rId19"/>
    <p:sldId id="411" r:id="rId20"/>
    <p:sldId id="413" r:id="rId21"/>
    <p:sldId id="430" r:id="rId22"/>
    <p:sldId id="433" r:id="rId23"/>
    <p:sldId id="431" r:id="rId24"/>
    <p:sldId id="451" r:id="rId25"/>
    <p:sldId id="454" r:id="rId26"/>
    <p:sldId id="427" r:id="rId27"/>
    <p:sldId id="456" r:id="rId28"/>
    <p:sldId id="439" r:id="rId29"/>
    <p:sldId id="455" r:id="rId30"/>
    <p:sldId id="457" r:id="rId31"/>
    <p:sldId id="432" r:id="rId32"/>
    <p:sldId id="463" r:id="rId33"/>
    <p:sldId id="443" r:id="rId34"/>
    <p:sldId id="459" r:id="rId35"/>
    <p:sldId id="437" r:id="rId36"/>
    <p:sldId id="471" r:id="rId37"/>
    <p:sldId id="474" r:id="rId38"/>
    <p:sldId id="438" r:id="rId39"/>
    <p:sldId id="434" r:id="rId40"/>
    <p:sldId id="374" r:id="rId41"/>
    <p:sldId id="442" r:id="rId42"/>
    <p:sldId id="465" r:id="rId43"/>
    <p:sldId id="470" r:id="rId44"/>
    <p:sldId id="440" r:id="rId45"/>
    <p:sldId id="357" r:id="rId46"/>
    <p:sldId id="472" r:id="rId47"/>
    <p:sldId id="473" r:id="rId48"/>
    <p:sldId id="464" r:id="rId49"/>
    <p:sldId id="1448" r:id="rId50"/>
    <p:sldId id="475" r:id="rId51"/>
  </p:sldIdLst>
  <p:sldSz cx="9144000" cy="6858000" type="screen4x3"/>
  <p:notesSz cx="6950075" cy="9236075"/>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scaleToFitPaper="1" frameSlides="1"/>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E969"/>
    <a:srgbClr val="800000"/>
    <a:srgbClr val="993300"/>
    <a:srgbClr val="FFCC66"/>
    <a:srgbClr val="CC6600"/>
    <a:srgbClr val="BAA94C"/>
    <a:srgbClr val="D9E3C4"/>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6"/>
    <p:restoredTop sz="95152"/>
  </p:normalViewPr>
  <p:slideViewPr>
    <p:cSldViewPr>
      <p:cViewPr varScale="1">
        <p:scale>
          <a:sx n="119" d="100"/>
          <a:sy n="119" d="100"/>
        </p:scale>
        <p:origin x="176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472"/>
    </p:cViewPr>
  </p:sorterViewPr>
  <p:notesViewPr>
    <p:cSldViewPr>
      <p:cViewPr>
        <p:scale>
          <a:sx n="80" d="100"/>
          <a:sy n="80" d="100"/>
        </p:scale>
        <p:origin x="4472" y="71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6950075" cy="461963"/>
          </a:xfrm>
          <a:prstGeom prst="rect">
            <a:avLst/>
          </a:prstGeom>
          <a:noFill/>
          <a:ln w="9525">
            <a:noFill/>
            <a:miter lim="800000"/>
            <a:headEnd/>
            <a:tailEnd/>
          </a:ln>
          <a:effectLst/>
        </p:spPr>
        <p:txBody>
          <a:bodyPr vert="horz" wrap="square" lIns="92483" tIns="46242" rIns="92483" bIns="46242" numCol="1" anchor="t" anchorCtr="0" compatLnSpc="1">
            <a:prstTxWarp prst="textNoShape">
              <a:avLst/>
            </a:prstTxWarp>
          </a:bodyPr>
          <a:lstStyle>
            <a:lvl1pPr algn="ctr" defTabSz="922338" eaLnBrk="1" hangingPunct="1">
              <a:defRPr sz="1100">
                <a:latin typeface="Arial" charset="0"/>
                <a:ea typeface="Osaka" charset="-128"/>
                <a:cs typeface="Osaka" charset="-128"/>
              </a:defRPr>
            </a:lvl1pPr>
          </a:lstStyle>
          <a:p>
            <a:pPr>
              <a:defRPr/>
            </a:pPr>
            <a:r>
              <a:rPr lang="en-US"/>
              <a:t>IPM in Multifamily Housing Training</a:t>
            </a:r>
          </a:p>
        </p:txBody>
      </p:sp>
      <p:sp>
        <p:nvSpPr>
          <p:cNvPr id="125956" name="Rectangle 4"/>
          <p:cNvSpPr>
            <a:spLocks noGrp="1" noChangeArrowheads="1"/>
          </p:cNvSpPr>
          <p:nvPr>
            <p:ph type="ftr" sz="quarter" idx="2"/>
          </p:nvPr>
        </p:nvSpPr>
        <p:spPr bwMode="auto">
          <a:xfrm>
            <a:off x="3475038" y="8575675"/>
            <a:ext cx="3113087" cy="461963"/>
          </a:xfrm>
          <a:prstGeom prst="rect">
            <a:avLst/>
          </a:prstGeom>
          <a:noFill/>
          <a:ln w="9525">
            <a:noFill/>
            <a:miter lim="800000"/>
            <a:headEnd/>
            <a:tailEnd/>
          </a:ln>
          <a:effectLst/>
        </p:spPr>
        <p:txBody>
          <a:bodyPr vert="horz" wrap="square" lIns="92483" tIns="46242" rIns="92483" bIns="46242" numCol="1" anchor="b" anchorCtr="0" compatLnSpc="1">
            <a:prstTxWarp prst="textNoShape">
              <a:avLst/>
            </a:prstTxWarp>
          </a:bodyPr>
          <a:lstStyle>
            <a:lvl1pPr algn="r" defTabSz="922338" eaLnBrk="1" hangingPunct="1">
              <a:defRPr sz="1100">
                <a:latin typeface="Arial" charset="0"/>
                <a:ea typeface="Osaka" charset="-128"/>
                <a:cs typeface="Osaka" charset="-128"/>
              </a:defRPr>
            </a:lvl1pPr>
          </a:lstStyle>
          <a:p>
            <a:pPr>
              <a:defRPr/>
            </a:pPr>
            <a:r>
              <a:rPr lang="en-US"/>
              <a:t>www.StopPests.org</a:t>
            </a:r>
          </a:p>
        </p:txBody>
      </p:sp>
      <p:sp>
        <p:nvSpPr>
          <p:cNvPr id="13317" name="Rectangle 5"/>
          <p:cNvSpPr>
            <a:spLocks noGrp="1" noChangeArrowheads="1"/>
          </p:cNvSpPr>
          <p:nvPr>
            <p:ph type="sldNum" sz="quarter" idx="3"/>
          </p:nvPr>
        </p:nvSpPr>
        <p:spPr bwMode="auto">
          <a:xfrm>
            <a:off x="3246438" y="8650288"/>
            <a:ext cx="506412" cy="439737"/>
          </a:xfrm>
          <a:prstGeom prst="rect">
            <a:avLst/>
          </a:prstGeom>
          <a:noFill/>
          <a:ln w="9525">
            <a:noFill/>
            <a:miter lim="800000"/>
            <a:headEnd/>
            <a:tailEnd/>
          </a:ln>
          <a:effectLst/>
        </p:spPr>
        <p:txBody>
          <a:bodyPr vert="horz" wrap="square" lIns="87490" tIns="43745" rIns="87490" bIns="43745" numCol="1" anchor="b" anchorCtr="0" compatLnSpc="1">
            <a:prstTxWarp prst="textNoShape">
              <a:avLst/>
            </a:prstTxWarp>
          </a:bodyPr>
          <a:lstStyle>
            <a:lvl1pPr algn="ctr" eaLnBrk="1" hangingPunct="1">
              <a:defRPr sz="1100" smtClean="0">
                <a:ea typeface="Osaka" charset="-128"/>
              </a:defRPr>
            </a:lvl1pPr>
          </a:lstStyle>
          <a:p>
            <a:pPr>
              <a:defRPr/>
            </a:pPr>
            <a:fld id="{44401B9A-CD40-BA4B-8A70-08118F0EB88F}" type="slidenum">
              <a:rPr lang="en-US" altLang="en-US"/>
              <a:pPr>
                <a:defRPr/>
              </a:pPr>
              <a:t>‹#›</a:t>
            </a:fld>
            <a:endParaRPr lang="en-US" altLang="en-US"/>
          </a:p>
        </p:txBody>
      </p:sp>
      <p:sp>
        <p:nvSpPr>
          <p:cNvPr id="13318" name="Rectangle 6"/>
          <p:cNvSpPr>
            <a:spLocks noGrp="1" noChangeArrowheads="1"/>
          </p:cNvSpPr>
          <p:nvPr>
            <p:ph type="dt" sz="quarter" idx="1"/>
          </p:nvPr>
        </p:nvSpPr>
        <p:spPr bwMode="auto">
          <a:xfrm>
            <a:off x="361950" y="8650288"/>
            <a:ext cx="2244725" cy="439737"/>
          </a:xfrm>
          <a:prstGeom prst="rect">
            <a:avLst/>
          </a:prstGeom>
          <a:noFill/>
          <a:ln w="9525">
            <a:noFill/>
            <a:miter lim="800000"/>
            <a:headEnd/>
            <a:tailEnd/>
          </a:ln>
          <a:effectLst/>
        </p:spPr>
        <p:txBody>
          <a:bodyPr vert="horz" wrap="square" lIns="87490" tIns="43745" rIns="87490" bIns="43745" numCol="1" anchor="t" anchorCtr="0" compatLnSpc="1">
            <a:prstTxWarp prst="textNoShape">
              <a:avLst/>
            </a:prstTxWarp>
          </a:bodyPr>
          <a:lstStyle>
            <a:lvl1pPr eaLnBrk="1" hangingPunct="1">
              <a:defRPr sz="1100">
                <a:latin typeface="Arial" charset="0"/>
                <a:ea typeface="Osaka" charset="-128"/>
                <a:cs typeface="Osaka" charset="-128"/>
              </a:defRPr>
            </a:lvl1pPr>
          </a:lstStyle>
          <a:p>
            <a:pPr>
              <a:defRPr/>
            </a:pPr>
            <a:r>
              <a:rPr lang="en-US"/>
              <a:t>www.healthyhomestraining.org/ipm/training.htm</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6950075" cy="461963"/>
          </a:xfrm>
          <a:prstGeom prst="rect">
            <a:avLst/>
          </a:prstGeom>
          <a:noFill/>
          <a:ln w="9525">
            <a:noFill/>
            <a:miter lim="800000"/>
            <a:headEnd/>
            <a:tailEnd/>
          </a:ln>
          <a:effectLst/>
        </p:spPr>
        <p:txBody>
          <a:bodyPr vert="horz" wrap="square" lIns="92483" tIns="46242" rIns="92483" bIns="46242" numCol="1" anchor="t" anchorCtr="0" compatLnSpc="1">
            <a:prstTxWarp prst="textNoShape">
              <a:avLst/>
            </a:prstTxWarp>
          </a:bodyPr>
          <a:lstStyle>
            <a:lvl1pPr algn="ctr" defTabSz="922338" eaLnBrk="1" hangingPunct="1">
              <a:defRPr sz="1100">
                <a:latin typeface="Arial" charset="0"/>
                <a:ea typeface="Osaka" charset="-128"/>
                <a:cs typeface="Osaka" charset="-128"/>
              </a:defRPr>
            </a:lvl1pPr>
          </a:lstStyle>
          <a:p>
            <a:pPr>
              <a:defRPr/>
            </a:pPr>
            <a:r>
              <a:rPr lang="en-US"/>
              <a:t>IPM in Multifamily Housing Training</a:t>
            </a:r>
          </a:p>
        </p:txBody>
      </p:sp>
      <p:sp>
        <p:nvSpPr>
          <p:cNvPr id="13315"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434975" y="4387850"/>
            <a:ext cx="6080125" cy="4156075"/>
          </a:xfrm>
          <a:prstGeom prst="rect">
            <a:avLst/>
          </a:prstGeom>
          <a:noFill/>
          <a:ln w="9525">
            <a:noFill/>
            <a:miter lim="800000"/>
            <a:headEnd/>
            <a:tailEnd/>
          </a:ln>
          <a:effectLst/>
        </p:spPr>
        <p:txBody>
          <a:bodyPr vert="horz" wrap="square" lIns="92483" tIns="46242" rIns="92483" bIns="462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774113"/>
            <a:ext cx="3009900" cy="460375"/>
          </a:xfrm>
          <a:prstGeom prst="rect">
            <a:avLst/>
          </a:prstGeom>
          <a:noFill/>
          <a:ln w="9525">
            <a:noFill/>
            <a:miter lim="800000"/>
            <a:headEnd/>
            <a:tailEnd/>
          </a:ln>
          <a:effectLst/>
        </p:spPr>
        <p:txBody>
          <a:bodyPr vert="horz" wrap="square" lIns="92483" tIns="46242" rIns="92483" bIns="46242" numCol="1" anchor="b" anchorCtr="0" compatLnSpc="1">
            <a:prstTxWarp prst="textNoShape">
              <a:avLst/>
            </a:prstTxWarp>
          </a:bodyPr>
          <a:lstStyle>
            <a:lvl1pPr defTabSz="922338" eaLnBrk="1" hangingPunct="1">
              <a:defRPr sz="1100">
                <a:latin typeface="Arial" charset="0"/>
                <a:ea typeface="Osaka" charset="-128"/>
                <a:cs typeface="Osaka" charset="-128"/>
              </a:defRPr>
            </a:lvl1pPr>
          </a:lstStyle>
          <a:p>
            <a:pPr>
              <a:defRPr/>
            </a:pPr>
            <a:r>
              <a:rPr lang="en-US"/>
              <a:t>www.StopPests.org</a:t>
            </a:r>
          </a:p>
        </p:txBody>
      </p:sp>
      <p:sp>
        <p:nvSpPr>
          <p:cNvPr id="4103" name="Rectangle 7"/>
          <p:cNvSpPr>
            <a:spLocks noGrp="1" noChangeArrowheads="1"/>
          </p:cNvSpPr>
          <p:nvPr>
            <p:ph type="sldNum" sz="quarter" idx="5"/>
          </p:nvPr>
        </p:nvSpPr>
        <p:spPr bwMode="auto">
          <a:xfrm>
            <a:off x="3938588" y="8774113"/>
            <a:ext cx="3009900" cy="460375"/>
          </a:xfrm>
          <a:prstGeom prst="rect">
            <a:avLst/>
          </a:prstGeom>
          <a:noFill/>
          <a:ln w="9525">
            <a:noFill/>
            <a:miter lim="800000"/>
            <a:headEnd/>
            <a:tailEnd/>
          </a:ln>
          <a:effectLst/>
        </p:spPr>
        <p:txBody>
          <a:bodyPr vert="horz" wrap="square" lIns="92483" tIns="46242" rIns="92483" bIns="46242" numCol="1" anchor="b" anchorCtr="0" compatLnSpc="1">
            <a:prstTxWarp prst="textNoShape">
              <a:avLst/>
            </a:prstTxWarp>
          </a:bodyPr>
          <a:lstStyle>
            <a:lvl1pPr algn="r" defTabSz="922338" eaLnBrk="1" hangingPunct="1">
              <a:defRPr sz="1100" smtClean="0">
                <a:ea typeface="Osaka" charset="-128"/>
              </a:defRPr>
            </a:lvl1pPr>
          </a:lstStyle>
          <a:p>
            <a:pPr>
              <a:defRPr/>
            </a:pPr>
            <a:fld id="{32DC8483-3776-B946-8487-C20F05B0D0A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84" charset="-128"/>
        <a:cs typeface="ＭＳ Ｐゴシック" pitchFamily="19"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6C2CE82-7499-A649-AC5C-E458EE75725D}" type="slidenum">
              <a:rPr lang="en-US" altLang="en-US" sz="1100">
                <a:ea typeface="Osaka" charset="-128"/>
              </a:rPr>
              <a:pPr>
                <a:spcBef>
                  <a:spcPct val="0"/>
                </a:spcBef>
              </a:pPr>
              <a:t>1</a:t>
            </a:fld>
            <a:endParaRPr lang="en-US" altLang="en-US" sz="1100">
              <a:ea typeface="Osaka"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Rev. 8-10-17</a:t>
            </a:r>
          </a:p>
          <a:p>
            <a:r>
              <a:rPr lang="en-US" altLang="en-US">
                <a:latin typeface="Arial" charset="0"/>
                <a:ea typeface="ＭＳ Ｐゴシック" charset="-128"/>
              </a:rPr>
              <a:t>This presentation focuses on bed bugs. It covers the biology, behavior, and what you should do up to the point where the PMP gets involved. From there, follow the pest control company's procedure. </a:t>
            </a:r>
          </a:p>
          <a:p>
            <a:endParaRPr lang="en-US" altLang="en-US">
              <a:latin typeface="Arial" charset="0"/>
              <a:ea typeface="ＭＳ Ｐゴシック" charset="-128"/>
            </a:endParaRPr>
          </a:p>
          <a:p>
            <a:r>
              <a:rPr lang="en-US" altLang="en-US">
                <a:latin typeface="Arial" charset="0"/>
                <a:ea typeface="ＭＳ Ｐゴシック" charset="-128"/>
              </a:rPr>
              <a:t>Reference: For an evaluation of bed bug control options, see: http://www.nchh.org/Portals/0/Contents/bedbug_report.pdf</a:t>
            </a:r>
          </a:p>
        </p:txBody>
      </p:sp>
      <p:sp>
        <p:nvSpPr>
          <p:cNvPr id="16389"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368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368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4B44A97-0180-1442-8EE6-79887CEB1576}" type="slidenum">
              <a:rPr lang="en-US" altLang="en-US" sz="1100">
                <a:ea typeface="Osaka" charset="-128"/>
              </a:rPr>
              <a:pPr>
                <a:spcBef>
                  <a:spcPct val="0"/>
                </a:spcBef>
              </a:pPr>
              <a:t>10</a:t>
            </a:fld>
            <a:endParaRPr lang="en-US" altLang="en-US" sz="1100">
              <a:ea typeface="Osaka" charset="-128"/>
            </a:endParaRPr>
          </a:p>
        </p:txBody>
      </p:sp>
      <p:sp>
        <p:nvSpPr>
          <p:cNvPr id="36868"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18C7E605-3A01-BD4F-922D-E5FDD02C0F18}" type="slidenum">
              <a:rPr lang="en-US" altLang="en-US" sz="1100">
                <a:ea typeface="Osaka" charset="-128"/>
              </a:rPr>
              <a:pPr algn="r" eaLnBrk="1" hangingPunct="1">
                <a:spcBef>
                  <a:spcPct val="0"/>
                </a:spcBef>
              </a:pPr>
              <a:t>10</a:t>
            </a:fld>
            <a:endParaRPr lang="en-US" altLang="en-US" sz="1100">
              <a:ea typeface="Osaka" charset="-128"/>
            </a:endParaRPr>
          </a:p>
        </p:txBody>
      </p:sp>
      <p:sp>
        <p:nvSpPr>
          <p:cNvPr id="36869" name="Rectangle 2"/>
          <p:cNvSpPr>
            <a:spLocks noGrp="1" noRot="1" noChangeAspect="1" noChangeArrowheads="1" noTextEdit="1"/>
          </p:cNvSpPr>
          <p:nvPr>
            <p:ph type="sldImg"/>
          </p:nvPr>
        </p:nvSpPr>
        <p:spPr>
          <a:ln/>
        </p:spPr>
      </p:sp>
      <p:sp>
        <p:nvSpPr>
          <p:cNvPr id="368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Unl</a:t>
            </a:r>
            <a:r>
              <a:rPr lang="en-US" altLang="en-US" i="1">
                <a:latin typeface="Arial" charset="0"/>
                <a:ea typeface="ＭＳ Ｐゴシック" charset="-128"/>
              </a:rPr>
              <a:t>ike cockroaches and rodents, bed bugs get both their food and water needs from blood. If there is a warm body, they can be happy. The baits intended for cockroaches and rodents will not work on bed bugs because bed bugs do not have chewing mouthparts to eat the bait. Also, boric acid (a stomach poison) will not work for bed bugs since they will not ingest 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389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389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B472409-9E1F-4F4F-8FE0-8E6DB463AF53}" type="slidenum">
              <a:rPr lang="en-US" altLang="en-US" sz="1100">
                <a:ea typeface="Osaka" charset="-128"/>
              </a:rPr>
              <a:pPr>
                <a:spcBef>
                  <a:spcPct val="0"/>
                </a:spcBef>
              </a:pPr>
              <a:t>11</a:t>
            </a:fld>
            <a:endParaRPr lang="en-US" altLang="en-US" sz="1100">
              <a:ea typeface="Osaka" charset="-128"/>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The photos are of a tick, mosquito bites, a cockroach nymph, a bat bug, and a spider beetle a few of the insects that have been found in the homes of people who thought they had bed bugs. Proper identification can save time, anxiety, and money. The only way to confirm bed bugs is to find live bed bugs, collect a few, and have a professional identify them.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409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409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E9EC666-13FD-C04A-AAF1-3F8E9A756905}" type="slidenum">
              <a:rPr lang="en-US" altLang="en-US" sz="1100">
                <a:ea typeface="Osaka" charset="-128"/>
              </a:rPr>
              <a:pPr>
                <a:spcBef>
                  <a:spcPct val="0"/>
                </a:spcBef>
              </a:pPr>
              <a:t>12</a:t>
            </a:fld>
            <a:endParaRPr lang="en-US" altLang="en-US" sz="1100">
              <a:ea typeface="Osaka" charset="-128"/>
            </a:endParaRPr>
          </a:p>
        </p:txBody>
      </p:sp>
      <p:sp>
        <p:nvSpPr>
          <p:cNvPr id="40964"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98F59499-81E2-BB43-81EF-E257BF680EAB}" type="slidenum">
              <a:rPr lang="en-US" altLang="en-US" sz="1100">
                <a:ea typeface="Osaka" charset="-128"/>
              </a:rPr>
              <a:pPr algn="r" eaLnBrk="1" hangingPunct="1">
                <a:spcBef>
                  <a:spcPct val="0"/>
                </a:spcBef>
              </a:pPr>
              <a:t>12</a:t>
            </a:fld>
            <a:endParaRPr lang="en-US" altLang="en-US" sz="1100">
              <a:ea typeface="Osaka" charset="-128"/>
            </a:endParaRPr>
          </a:p>
        </p:txBody>
      </p:sp>
      <p:sp>
        <p:nvSpPr>
          <p:cNvPr id="40965" name="Rectangle 2"/>
          <p:cNvSpPr>
            <a:spLocks noGrp="1" noRot="1" noChangeAspect="1" noChangeArrowheads="1" noTextEdit="1"/>
          </p:cNvSpPr>
          <p:nvPr>
            <p:ph type="sldImg"/>
          </p:nvPr>
        </p:nvSpPr>
        <p:spPr>
          <a:ln/>
        </p:spPr>
      </p:sp>
      <p:sp>
        <p:nvSpPr>
          <p:cNvPr id="409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Bed bugs are small and very good at hiding, so a flashlight is needed to see them (or evidence of them).</a:t>
            </a: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Keep looking until either a live bed bug is found or all involved feel satisfied that there are no bed bugs. </a:t>
            </a: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If bed bugs are found, a few should be put on tape or in a re-sealable plastic bag for identification.</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The photo shows bed bugs that were snuggled next to the screw-in foot of a recliner. It took flipping the recliner over to find them. When the foot was unscrewed, more were found.</a:t>
            </a:r>
          </a:p>
          <a:p>
            <a:pPr eaLnBrk="1" hangingPunct="1"/>
            <a:endParaRPr lang="en-US" altLang="en-US">
              <a:latin typeface="Arial" charset="0"/>
              <a:ea typeface="ＭＳ Ｐゴシック" charset="-128"/>
            </a:endParaRPr>
          </a:p>
          <a:p>
            <a:pPr eaLnBrk="1" hangingPunct="1"/>
            <a:endParaRPr lang="en-US" altLang="en-US">
              <a:latin typeface="Arial" charset="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430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430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02754FF-F2A3-4047-B7FD-53964A1CFE93}" type="slidenum">
              <a:rPr lang="en-US" altLang="en-US" sz="1100">
                <a:ea typeface="Osaka" charset="-128"/>
              </a:rPr>
              <a:pPr>
                <a:spcBef>
                  <a:spcPct val="0"/>
                </a:spcBef>
              </a:pPr>
              <a:t>13</a:t>
            </a:fld>
            <a:endParaRPr lang="en-US" altLang="en-US" sz="1100">
              <a:ea typeface="Osaka"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There is a myth of bed bug bites always showing up in sets of three in a row: “breakfast, lunch, and dinner.” This is untrue. Bed bugs will come out of hiding to feed when they are hungry (usually once a week), feed until they are full, and then return to their hiding spots, leaving blood spots (bed bug poop) along their route. The bites in a row happen if there are any feeding along the sheet-human intersection or if one is disturbed mid-meal and has to reinsert its mouthpart.</a:t>
            </a:r>
          </a:p>
          <a:p>
            <a:endParaRPr lang="en-US" altLang="en-US">
              <a:latin typeface="Arial" charset="0"/>
              <a:ea typeface="ＭＳ Ｐゴシック" charset="-128"/>
            </a:endParaRPr>
          </a:p>
          <a:p>
            <a:r>
              <a:rPr lang="en-US" altLang="en-US" i="1">
                <a:latin typeface="Arial" charset="0"/>
                <a:ea typeface="ＭＳ Ｐゴシック" charset="-128"/>
              </a:rPr>
              <a:t>Not everyone reacts to the bites, and a person’s reaction to bed bugs may change over time (not reacting at first, but then reacting after being bitten a number of times). </a:t>
            </a:r>
          </a:p>
          <a:p>
            <a:endParaRPr lang="en-US" altLang="en-US" i="1">
              <a:latin typeface="Arial" charset="0"/>
              <a:ea typeface="ＭＳ Ｐゴシック" charset="-128"/>
            </a:endParaRPr>
          </a:p>
          <a:p>
            <a:pPr eaLnBrk="1" hangingPunct="1"/>
            <a:r>
              <a:rPr lang="en-US" altLang="en-US" sz="2400">
                <a:latin typeface="Arial" charset="0"/>
                <a:ea typeface="ＭＳ Ｐゴシック" charset="-128"/>
              </a:rPr>
              <a:t>Anemia in severe cases</a:t>
            </a:r>
          </a:p>
          <a:p>
            <a:pPr eaLnBrk="1" hangingPunct="1"/>
            <a:r>
              <a:rPr lang="en-US" altLang="en-US" sz="2400">
                <a:latin typeface="Arial" charset="0"/>
                <a:ea typeface="ＭＳ Ｐゴシック" charset="-128"/>
              </a:rPr>
              <a:t>Secondary infections</a:t>
            </a:r>
          </a:p>
          <a:p>
            <a:pPr marL="628650" lvl="1" indent="-304800" eaLnBrk="1" hangingPunct="1"/>
            <a:r>
              <a:rPr lang="en-US" altLang="en-US" sz="2000">
                <a:latin typeface="Arial" charset="0"/>
                <a:ea typeface="ＭＳ Ｐゴシック" charset="-128"/>
              </a:rPr>
              <a:t>Impetigo</a:t>
            </a:r>
          </a:p>
          <a:p>
            <a:pPr marL="628650" lvl="1" indent="-304800" eaLnBrk="1" hangingPunct="1"/>
            <a:r>
              <a:rPr lang="en-US" altLang="en-US" sz="2000">
                <a:latin typeface="Arial" charset="0"/>
                <a:ea typeface="ＭＳ Ｐゴシック" charset="-128"/>
              </a:rPr>
              <a:t>Ecthyma</a:t>
            </a:r>
          </a:p>
          <a:p>
            <a:pPr marL="628650" lvl="1" indent="-304800" eaLnBrk="1" hangingPunct="1"/>
            <a:r>
              <a:rPr lang="en-US" altLang="en-US" sz="2000">
                <a:latin typeface="Arial" charset="0"/>
                <a:ea typeface="ＭＳ Ｐゴシック" charset="-128"/>
              </a:rPr>
              <a:t>Lymphangitis</a:t>
            </a:r>
          </a:p>
          <a:p>
            <a:pPr eaLnBrk="1" hangingPunct="1"/>
            <a:r>
              <a:rPr lang="en-US" altLang="en-US" sz="2400">
                <a:latin typeface="Arial" charset="0"/>
                <a:ea typeface="ＭＳ Ｐゴシック" charset="-128"/>
              </a:rPr>
              <a:t>Other pathogens?</a:t>
            </a:r>
          </a:p>
          <a:p>
            <a:pPr marL="628650" lvl="1" indent="-304800" eaLnBrk="1" hangingPunct="1"/>
            <a:r>
              <a:rPr lang="en-US" altLang="en-US" sz="2000">
                <a:latin typeface="Arial" charset="0"/>
                <a:ea typeface="ＭＳ Ｐゴシック" charset="-128"/>
              </a:rPr>
              <a:t>Lowe &amp; Romney. 2011. </a:t>
            </a:r>
            <a:r>
              <a:rPr lang="en-US" altLang="en-US" sz="2000" i="1">
                <a:latin typeface="Arial" charset="0"/>
                <a:ea typeface="ＭＳ Ｐゴシック" charset="-128"/>
              </a:rPr>
              <a:t>Bedbugs as vectors for drug-resistant bacteria </a:t>
            </a:r>
            <a:r>
              <a:rPr lang="en-US" altLang="en-US" sz="2000">
                <a:latin typeface="Arial" charset="0"/>
                <a:ea typeface="ＭＳ Ｐゴシック" charset="-128"/>
              </a:rPr>
              <a:t>[letter] Emerg. Infect. Dis. (June)</a:t>
            </a:r>
          </a:p>
          <a:p>
            <a:pPr eaLnBrk="1" hangingPunct="1"/>
            <a:r>
              <a:rPr lang="en-US" altLang="en-US" sz="2300">
                <a:latin typeface="Arial" charset="0"/>
                <a:ea typeface="ＭＳ Ｐゴシック" charset="-128"/>
              </a:rPr>
              <a:t>Like head lice: blood sucking ectoparasites</a:t>
            </a:r>
          </a:p>
          <a:p>
            <a:pPr eaLnBrk="1" hangingPunct="1"/>
            <a:r>
              <a:rPr lang="en-US" altLang="en-US" sz="2300">
                <a:latin typeface="Arial" charset="0"/>
                <a:ea typeface="ＭＳ Ｐゴシック" charset="-128"/>
              </a:rPr>
              <a:t>P</a:t>
            </a:r>
            <a:r>
              <a:rPr lang="en-US" altLang="en-US" sz="2300" i="1">
                <a:latin typeface="Arial" charset="0"/>
                <a:ea typeface="ＭＳ Ｐゴシック" charset="-128"/>
              </a:rPr>
              <a:t>ostulated</a:t>
            </a:r>
            <a:r>
              <a:rPr lang="en-US" altLang="en-US" sz="2300">
                <a:latin typeface="Arial" charset="0"/>
                <a:ea typeface="ＭＳ Ｐゴシック" charset="-128"/>
              </a:rPr>
              <a:t> in transmission of more than 40 human diseases--no </a:t>
            </a:r>
            <a:br>
              <a:rPr lang="en-US" altLang="en-US" sz="2300">
                <a:latin typeface="Arial" charset="0"/>
                <a:ea typeface="ＭＳ Ｐゴシック" charset="-128"/>
              </a:rPr>
            </a:br>
            <a:r>
              <a:rPr lang="en-US" altLang="en-US" sz="2300">
                <a:latin typeface="Arial" charset="0"/>
                <a:ea typeface="ＭＳ Ｐゴシック" charset="-128"/>
              </a:rPr>
              <a:t>scientific evidence </a:t>
            </a:r>
            <a:br>
              <a:rPr lang="en-US" altLang="en-US" sz="2300">
                <a:latin typeface="Arial" charset="0"/>
                <a:ea typeface="ＭＳ Ｐゴシック" charset="-128"/>
              </a:rPr>
            </a:br>
            <a:r>
              <a:rPr lang="en-US" altLang="en-US" sz="2300">
                <a:latin typeface="Arial" charset="0"/>
                <a:ea typeface="ＭＳ Ｐゴシック" charset="-128"/>
              </a:rPr>
              <a:t>that transmission has ever occurred (Goddard &amp; deShazo 2009)</a:t>
            </a:r>
          </a:p>
          <a:p>
            <a:pPr eaLnBrk="1" hangingPunct="1"/>
            <a:r>
              <a:rPr lang="en-US" altLang="en-US" sz="2300">
                <a:latin typeface="Arial" charset="0"/>
                <a:ea typeface="ＭＳ Ｐゴシック" charset="-128"/>
              </a:rPr>
              <a:t>Recently shown capable of harboring and transmitting Chagas disease</a:t>
            </a:r>
          </a:p>
          <a:p>
            <a:pPr marL="628650" lvl="1" indent="-304800" eaLnBrk="1" hangingPunct="1"/>
            <a:endParaRPr lang="en-US" altLang="en-US" sz="2000">
              <a:latin typeface="Arial" charset="0"/>
              <a:ea typeface="ＭＳ Ｐゴシック" charset="-128"/>
            </a:endParaRPr>
          </a:p>
          <a:p>
            <a:endParaRPr lang="en-US" altLang="en-US" i="1">
              <a:latin typeface="Arial" charset="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471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471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2E1E25C-BBD6-DE44-BE98-BE3114DA2C4B}" type="slidenum">
              <a:rPr lang="en-US" altLang="en-US" sz="1100">
                <a:ea typeface="Osaka" charset="-128"/>
              </a:rPr>
              <a:pPr>
                <a:spcBef>
                  <a:spcPct val="0"/>
                </a:spcBef>
              </a:pPr>
              <a:t>14</a:t>
            </a:fld>
            <a:endParaRPr lang="en-US" altLang="en-US" sz="1100">
              <a:ea typeface="Osaka"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Fecal spots are bed bug poop. Some people may have heard them called "blood spots." You may find blood spots on sheets where someone squished a recently fed bed bug, but fecal spots are small dark dots, like the dot a fine tipped sharpie would make. </a:t>
            </a:r>
            <a:r>
              <a:rPr lang="en-US" altLang="en-US" i="1">
                <a:latin typeface="Arial" charset="0"/>
                <a:ea typeface="ＭＳ Ｐゴシック" charset="-128"/>
              </a:rPr>
              <a:t>Fecal spots will be found on sheets, pillow cases, mattresses, and around the spot where they are returning to hide. </a:t>
            </a:r>
            <a:r>
              <a:rPr lang="en-US" altLang="en-US">
                <a:latin typeface="Arial" charset="0"/>
                <a:ea typeface="ＭＳ Ｐゴシック" charset="-128"/>
              </a:rPr>
              <a:t>Bed bugs often hide together (as evidenced in the picture above) but not always. Careful inspection with a flashlight must be done to find the spots where they are hiding…especially the loners. One pregnant female could restart an infestation.</a:t>
            </a:r>
          </a:p>
          <a:p>
            <a:endParaRPr lang="en-US" altLang="en-US">
              <a:latin typeface="Arial" charset="0"/>
              <a:ea typeface="ＭＳ Ｐゴシック" charset="-128"/>
            </a:endParaRPr>
          </a:p>
          <a:p>
            <a:r>
              <a:rPr lang="en-US" altLang="en-US">
                <a:latin typeface="Arial" charset="0"/>
                <a:ea typeface="ＭＳ Ｐゴシック" charset="-128"/>
              </a:rPr>
              <a:t>You can distinguish fecal spots from cockroach frass. Frass is gritty, like pepper. Fecal spots are smooth.</a:t>
            </a:r>
          </a:p>
          <a:p>
            <a:endParaRPr lang="en-US" altLang="en-US">
              <a:latin typeface="Arial"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491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491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B79D5A9-D78E-9D41-A2C0-7556D6140780}" type="slidenum">
              <a:rPr lang="en-US" altLang="en-US" sz="1100">
                <a:ea typeface="Osaka" charset="-128"/>
              </a:rPr>
              <a:pPr>
                <a:spcBef>
                  <a:spcPct val="0"/>
                </a:spcBef>
              </a:pPr>
              <a:t>15</a:t>
            </a:fld>
            <a:endParaRPr lang="en-US" altLang="en-US" sz="1100">
              <a:ea typeface="Osaka" charset="-128"/>
            </a:endParaRPr>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Bed bugs don’t have stretchy skin. When they need to grow up, they shed their outer layer—emerging as a larger version. They do this five times, going from the size of a poppy seed to the size of an apple seed. Shed skins look like hollow bed bugs and are the evidence of this growing process.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512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512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71871E8-5D44-F04E-B1FA-176101AEE042}" type="slidenum">
              <a:rPr lang="en-US" altLang="en-US" sz="1100">
                <a:ea typeface="Osaka" charset="-128"/>
              </a:rPr>
              <a:pPr>
                <a:spcBef>
                  <a:spcPct val="0"/>
                </a:spcBef>
              </a:pPr>
              <a:t>16</a:t>
            </a:fld>
            <a:endParaRPr lang="en-US" altLang="en-US" sz="1100">
              <a:ea typeface="Osaka"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Bed bugs live for less than a year at room temperature. Dead bed bugs may be found in units that residents have tried to treat. This is particularly of concern if the bed bugs have been killed on the mattress. Many products are not labeled for use on mattresses. If you suspect the resident is putting pesticides on the mattress, someone should talk to the resident and make sure they are following label directions. We recommend vacuuming followed by steam, cryonite, or encasement for mattresses and box springs.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532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532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062E898-569B-8143-8BC2-B0720A605F22}" type="slidenum">
              <a:rPr lang="en-US" altLang="en-US" sz="1100">
                <a:ea typeface="Osaka" charset="-128"/>
              </a:rPr>
              <a:pPr>
                <a:spcBef>
                  <a:spcPct val="0"/>
                </a:spcBef>
              </a:pPr>
              <a:t>17</a:t>
            </a:fld>
            <a:endParaRPr lang="en-US" altLang="en-US" sz="1100">
              <a:ea typeface="Osaka" charset="-128"/>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Sanitation plays a role in bed bug control because a cluttered apartment will be nearly impossible to treat. Bed bugs can hide anywhere, and cleaning will unearth them. Vacuuming and washing bed linens often will help keep populations from growing.</a:t>
            </a:r>
            <a:endParaRPr lang="en-US" altLang="en-US" i="1">
              <a:solidFill>
                <a:srgbClr val="800080"/>
              </a:solidFill>
              <a:latin typeface="Times New Roman" charset="0"/>
              <a:ea typeface="ＭＳ Ｐゴシック" charset="-128"/>
            </a:endParaRPr>
          </a:p>
          <a:p>
            <a:endParaRPr lang="en-US" altLang="en-US">
              <a:latin typeface="Arial" charset="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573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573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8FF5338-C1A5-8E41-8370-28B34776213C}" type="slidenum">
              <a:rPr lang="en-US" altLang="en-US" sz="1100">
                <a:ea typeface="Osaka" charset="-128"/>
              </a:rPr>
              <a:pPr>
                <a:spcBef>
                  <a:spcPct val="0"/>
                </a:spcBef>
              </a:pPr>
              <a:t>18</a:t>
            </a:fld>
            <a:endParaRPr lang="en-US" altLang="en-US" sz="1100">
              <a:ea typeface="Osaka" charset="-128"/>
            </a:endParaRPr>
          </a:p>
        </p:txBody>
      </p:sp>
      <p:sp>
        <p:nvSpPr>
          <p:cNvPr id="57348"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1BF21290-86A5-6C4D-A0CD-563358E16F5D}" type="slidenum">
              <a:rPr lang="en-US" altLang="en-US" sz="1100">
                <a:ea typeface="Osaka" charset="-128"/>
              </a:rPr>
              <a:pPr algn="r" eaLnBrk="1" hangingPunct="1">
                <a:spcBef>
                  <a:spcPct val="0"/>
                </a:spcBef>
              </a:pPr>
              <a:t>18</a:t>
            </a:fld>
            <a:endParaRPr lang="en-US" altLang="en-US" sz="1100">
              <a:ea typeface="Osaka" charset="-128"/>
            </a:endParaRPr>
          </a:p>
        </p:txBody>
      </p:sp>
      <p:sp>
        <p:nvSpPr>
          <p:cNvPr id="57349" name="Rectangle 1026"/>
          <p:cNvSpPr>
            <a:spLocks noGrp="1" noRot="1" noChangeAspect="1" noChangeArrowheads="1" noTextEdit="1"/>
          </p:cNvSpPr>
          <p:nvPr>
            <p:ph type="sldImg"/>
          </p:nvPr>
        </p:nvSpPr>
        <p:spPr>
          <a:ln/>
        </p:spPr>
      </p:sp>
      <p:sp>
        <p:nvSpPr>
          <p:cNvPr id="5735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ea typeface="ＭＳ Ｐゴシック" charset="-128"/>
              </a:rPr>
              <a:t>Prevention is key.</a:t>
            </a:r>
          </a:p>
          <a:p>
            <a:pPr eaLnBrk="1" hangingPunct="1"/>
            <a:r>
              <a:rPr lang="en-US" altLang="en-US" i="1" dirty="0">
                <a:latin typeface="Arial" charset="0"/>
                <a:ea typeface="ＭＳ Ｐゴシック" charset="-128"/>
              </a:rPr>
              <a:t>Since bed bugs are so reliant on humans, they have become very good at staying close to them. In public housing, one infestation can quickly spread throughout the development. The spread usually occurs when:</a:t>
            </a:r>
          </a:p>
          <a:p>
            <a:pPr eaLnBrk="1" hangingPunct="1"/>
            <a:r>
              <a:rPr lang="en-US" altLang="en-US" i="1" dirty="0">
                <a:latin typeface="Arial" charset="0"/>
                <a:ea typeface="ＭＳ Ｐゴシック" charset="-128"/>
              </a:rPr>
              <a:t>-residents in adjacent units do not inspect regularly, Bed bugs will travel along pipes or on wires if their food source is removed, or if the infestation gets too crowded. If a unit has bed bugs, all adjacent units should be inspected.</a:t>
            </a:r>
          </a:p>
          <a:p>
            <a:pPr eaLnBrk="1" hangingPunct="1"/>
            <a:r>
              <a:rPr lang="en-US" altLang="en-US" i="1" dirty="0">
                <a:latin typeface="Arial" charset="0"/>
                <a:ea typeface="ＭＳ Ｐゴシック" charset="-128"/>
              </a:rPr>
              <a:t>-management does not have the PMP inspect and possibly treat adjacent units, </a:t>
            </a:r>
          </a:p>
          <a:p>
            <a:pPr eaLnBrk="1" hangingPunct="1"/>
            <a:r>
              <a:rPr lang="en-US" altLang="en-US" i="1" dirty="0">
                <a:latin typeface="Arial" charset="0"/>
                <a:ea typeface="ＭＳ Ｐゴシック" charset="-128"/>
              </a:rPr>
              <a:t>-infested items are moved through the building without being wrapped in plastic,</a:t>
            </a:r>
          </a:p>
          <a:p>
            <a:pPr eaLnBrk="1" hangingPunct="1"/>
            <a:r>
              <a:rPr lang="en-US" altLang="en-US" i="1" dirty="0">
                <a:latin typeface="Arial" charset="0"/>
                <a:ea typeface="ＭＳ Ｐゴシック" charset="-128"/>
              </a:rPr>
              <a:t>-infested items intended for the trash are picked up and brought home, </a:t>
            </a:r>
          </a:p>
          <a:p>
            <a:pPr eaLnBrk="1" hangingPunct="1"/>
            <a:r>
              <a:rPr lang="en-US" altLang="en-US" i="1" dirty="0">
                <a:latin typeface="Arial" charset="0"/>
                <a:ea typeface="ＭＳ Ｐゴシック" charset="-128"/>
              </a:rPr>
              <a:t>-staff visits multiple units per day with bags or equipment</a:t>
            </a:r>
          </a:p>
          <a:p>
            <a:pPr eaLnBrk="1" hangingPunct="1"/>
            <a:r>
              <a:rPr lang="en-US" altLang="en-US" i="1" dirty="0">
                <a:latin typeface="Arial" charset="0"/>
                <a:ea typeface="ＭＳ Ｐゴシック" charset="-128"/>
              </a:rPr>
              <a:t>-residents visit each other carrying backpacks,</a:t>
            </a:r>
          </a:p>
          <a:p>
            <a:pPr eaLnBrk="1" hangingPunct="1"/>
            <a:r>
              <a:rPr lang="en-US" altLang="en-US" i="1" dirty="0">
                <a:latin typeface="Arial" charset="0"/>
                <a:ea typeface="ＭＳ Ｐゴシック" charset="-128"/>
              </a:rPr>
              <a:t>-or bed bugs are brought to the laundry room on bedding and people bring them home from this location. </a:t>
            </a:r>
          </a:p>
          <a:p>
            <a:pPr eaLnBrk="1" hangingPunct="1"/>
            <a:endParaRPr lang="en-US" altLang="en-US" i="1" dirty="0">
              <a:latin typeface="Arial" charset="0"/>
              <a:ea typeface="ＭＳ Ｐゴシック" charset="-128"/>
            </a:endParaRPr>
          </a:p>
          <a:p>
            <a:pPr eaLnBrk="1" hangingPunct="1"/>
            <a:r>
              <a:rPr lang="en-US" altLang="en-US" i="1" dirty="0">
                <a:latin typeface="Arial" charset="0"/>
                <a:ea typeface="ＭＳ Ｐゴシック" charset="-128"/>
              </a:rPr>
              <a:t>If infested items are to be brought to the trash: 1. Cover the infested item with plastic for transport through the building. 2. Once outside, make the item unusable by breaking or cutting it open. 3. Put the broken item inside a covered trash receptacle. All these steps help ensure that bed bugs are not spread into </a:t>
            </a:r>
            <a:r>
              <a:rPr lang="en-US" altLang="en-US" i="1" dirty="0" err="1">
                <a:latin typeface="Arial" charset="0"/>
                <a:ea typeface="ＭＳ Ｐゴシック" charset="-128"/>
              </a:rPr>
              <a:t>uninfested</a:t>
            </a:r>
            <a:r>
              <a:rPr lang="en-US" altLang="en-US" i="1" dirty="0">
                <a:latin typeface="Arial" charset="0"/>
                <a:ea typeface="ＭＳ Ｐゴシック" charset="-128"/>
              </a:rPr>
              <a:t> areas within the PHA.</a:t>
            </a:r>
          </a:p>
          <a:p>
            <a:pPr eaLnBrk="1" hangingPunct="1"/>
            <a:endParaRPr lang="en-US" altLang="en-US" b="1" i="1" u="sng" dirty="0">
              <a:latin typeface="Arial" charset="0"/>
              <a:ea typeface="ＭＳ Ｐゴシック" charset="-128"/>
            </a:endParaRPr>
          </a:p>
          <a:p>
            <a:pPr eaLnBrk="1" hangingPunct="1"/>
            <a:r>
              <a:rPr lang="en-US" altLang="en-US" b="1" i="1" u="sng" dirty="0">
                <a:latin typeface="Arial" charset="0"/>
                <a:ea typeface="ＭＳ Ｐゴシック" charset="-128"/>
              </a:rPr>
              <a:t>In a 2015 </a:t>
            </a:r>
            <a:r>
              <a:rPr lang="en-US" altLang="en-US" b="1" i="1" u="sng" dirty="0" err="1">
                <a:latin typeface="Arial" charset="0"/>
                <a:ea typeface="ＭＳ Ｐゴシック" charset="-128"/>
              </a:rPr>
              <a:t>Rutger’s</a:t>
            </a:r>
            <a:r>
              <a:rPr lang="en-US" altLang="en-US" b="1" i="1" u="sng" dirty="0">
                <a:latin typeface="Arial" charset="0"/>
                <a:ea typeface="ＭＳ Ｐゴシック" charset="-128"/>
              </a:rPr>
              <a:t> University study conducted in a NJ PHA it was found that 53% of apartments adjacent to infested apartments were also infested</a:t>
            </a:r>
          </a:p>
          <a:p>
            <a:pPr eaLnBrk="1" hangingPunct="1"/>
            <a:endParaRPr lang="en-US" altLang="en-US" i="1" dirty="0">
              <a:latin typeface="Arial" charset="0"/>
              <a:ea typeface="ＭＳ Ｐゴシック" charset="-128"/>
            </a:endParaRPr>
          </a:p>
          <a:p>
            <a:pPr eaLnBrk="1" hangingPunct="1"/>
            <a:endParaRPr lang="en-US" altLang="en-US" dirty="0">
              <a:solidFill>
                <a:srgbClr val="800080"/>
              </a:solidFill>
              <a:latin typeface="Times New Roman" charset="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Inspect and monitor in these areas to detect bed bug infestations early-on.</a:t>
            </a:r>
          </a:p>
          <a:p>
            <a:endParaRPr lang="en-US" altLang="en-US">
              <a:latin typeface="Arial" charset="0"/>
              <a:ea typeface="ＭＳ Ｐゴシック" charset="-128"/>
            </a:endParaRPr>
          </a:p>
          <a:p>
            <a:r>
              <a:rPr lang="en-US" altLang="en-US" i="1">
                <a:latin typeface="Arial" charset="0"/>
                <a:ea typeface="ＭＳ Ｐゴシック" charset="-128"/>
              </a:rPr>
              <a:t>Have trainees list areas in the building that are at risk for introduction AND infestation.</a:t>
            </a:r>
          </a:p>
        </p:txBody>
      </p:sp>
      <p:sp>
        <p:nvSpPr>
          <p:cNvPr id="5939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5939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5939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35B007F-DB78-EA48-8869-9AB3323F3D5E}" type="slidenum">
              <a:rPr lang="en-US" altLang="en-US" sz="1100">
                <a:ea typeface="Osaka" charset="-128"/>
              </a:rPr>
              <a:pPr>
                <a:spcBef>
                  <a:spcPct val="0"/>
                </a:spcBef>
              </a:pPr>
              <a:t>19</a:t>
            </a:fld>
            <a:endParaRPr lang="en-US" altLang="en-US" sz="1100">
              <a:ea typeface="Osaka"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F853EF3-5CFA-1B4D-B382-3B5153FCEE7D}" type="slidenum">
              <a:rPr lang="en-US" altLang="en-US" sz="1100">
                <a:ea typeface="Osaka" charset="-128"/>
              </a:rPr>
              <a:pPr>
                <a:spcBef>
                  <a:spcPct val="0"/>
                </a:spcBef>
              </a:pPr>
              <a:t>2</a:t>
            </a:fld>
            <a:endParaRPr lang="en-US" altLang="en-US" sz="1100">
              <a:ea typeface="Osaka" charset="-128"/>
            </a:endParaRPr>
          </a:p>
        </p:txBody>
      </p:sp>
      <p:sp>
        <p:nvSpPr>
          <p:cNvPr id="18435"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790FF534-D1FB-A64B-8880-0BD24EE8C52F}" type="slidenum">
              <a:rPr lang="en-US" altLang="en-US" sz="1100">
                <a:ea typeface="Osaka" charset="-128"/>
              </a:rPr>
              <a:pPr algn="r" eaLnBrk="1" hangingPunct="1">
                <a:spcBef>
                  <a:spcPct val="0"/>
                </a:spcBef>
              </a:pPr>
              <a:t>2</a:t>
            </a:fld>
            <a:endParaRPr lang="en-US" altLang="en-US" sz="1100">
              <a:ea typeface="Osaka" charset="-128"/>
            </a:endParaRPr>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This is the outline for the presentation.</a:t>
            </a:r>
          </a:p>
          <a:p>
            <a:pPr eaLnBrk="1" hangingPunct="1"/>
            <a:endParaRPr lang="en-US" altLang="en-US">
              <a:latin typeface="Arial" charset="0"/>
              <a:ea typeface="ＭＳ Ｐゴシック" charset="-128"/>
            </a:endParaRPr>
          </a:p>
        </p:txBody>
      </p:sp>
      <p:sp>
        <p:nvSpPr>
          <p:cNvPr id="18438" name="Header Placeholder 7"/>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Explain to residents that these precautions (protective layers, plastic totes, etc.) are used community-wide to prevent spreading bed bugs between residents. They are never targeted at an individual resident. It is particularly important to have this conversation when working in a resident's home while wearing protective layers—you don't want the resident to think that you think they are unclean. Bed bugs are not associated with poor sanitation. </a:t>
            </a:r>
          </a:p>
          <a:p>
            <a:endParaRPr lang="en-US" altLang="en-US">
              <a:latin typeface="Arial" charset="0"/>
              <a:ea typeface="ＭＳ Ｐゴシック" charset="-128"/>
            </a:endParaRPr>
          </a:p>
          <a:p>
            <a:r>
              <a:rPr lang="en-US" altLang="en-US">
                <a:latin typeface="Arial" charset="0"/>
                <a:ea typeface="ＭＳ Ｐゴシック" charset="-128"/>
              </a:rPr>
              <a:t>If you suspect you have bed bugs on your clothes, change to a clean pair and put the bed bug clothes in a hot dryer for 30 minutes.</a:t>
            </a:r>
          </a:p>
          <a:p>
            <a:endParaRPr lang="en-US" altLang="en-US">
              <a:latin typeface="Arial" charset="0"/>
              <a:ea typeface="ＭＳ Ｐゴシック" charset="-128"/>
            </a:endParaRPr>
          </a:p>
          <a:p>
            <a:endParaRPr lang="en-US" altLang="en-US">
              <a:latin typeface="Arial" charset="0"/>
              <a:ea typeface="ＭＳ Ｐゴシック" charset="-128"/>
            </a:endParaRPr>
          </a:p>
        </p:txBody>
      </p:sp>
      <p:sp>
        <p:nvSpPr>
          <p:cNvPr id="6144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144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144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DDD905E-0F8E-B446-9A97-543186FE5BE5}" type="slidenum">
              <a:rPr lang="en-US" altLang="en-US" sz="1100">
                <a:ea typeface="Osaka" charset="-128"/>
              </a:rPr>
              <a:pPr>
                <a:spcBef>
                  <a:spcPct val="0"/>
                </a:spcBef>
              </a:pPr>
              <a:t>20</a:t>
            </a:fld>
            <a:endParaRPr lang="en-US" altLang="en-US" sz="1100">
              <a:ea typeface="Osaka"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Education throughout a development to help prevent bed bugs is worth the PHA‘s time. </a:t>
            </a:r>
          </a:p>
          <a:p>
            <a:endParaRPr lang="en-US" altLang="en-US">
              <a:latin typeface="Arial" charset="0"/>
              <a:ea typeface="ＭＳ Ｐゴシック" charset="-128"/>
            </a:endParaRPr>
          </a:p>
          <a:p>
            <a:r>
              <a:rPr lang="en-US" altLang="en-US">
                <a:latin typeface="Arial" charset="0"/>
                <a:ea typeface="ＭＳ Ｐゴシック" charset="-128"/>
              </a:rPr>
              <a:t>Reference: Bed bug poster with a spot where contact info can be filled in.</a:t>
            </a:r>
          </a:p>
          <a:p>
            <a:endParaRPr lang="en-US" altLang="en-US">
              <a:latin typeface="Arial" charset="0"/>
              <a:ea typeface="ＭＳ Ｐゴシック" charset="-128"/>
            </a:endParaRPr>
          </a:p>
        </p:txBody>
      </p:sp>
      <p:sp>
        <p:nvSpPr>
          <p:cNvPr id="6349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349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349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8CE3D46-394C-9A47-B54B-0C0675C64BEC}" type="slidenum">
              <a:rPr lang="en-US" altLang="en-US" sz="1100">
                <a:ea typeface="Osaka" charset="-128"/>
              </a:rPr>
              <a:pPr>
                <a:spcBef>
                  <a:spcPct val="0"/>
                </a:spcBef>
              </a:pPr>
              <a:t>21</a:t>
            </a:fld>
            <a:endParaRPr lang="en-US" altLang="en-US" sz="1100">
              <a:ea typeface="Osaka"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charset="0"/>
                <a:ea typeface="ＭＳ Ｐゴシック" charset="-128"/>
              </a:rPr>
              <a:t>This slide shows common inspection points for bed bug control companies.  Throwing away mattresses doesn’t work because 30%-56% of the bed bugs in a sleeping area aren’t on the bed.  The only time bed removal is recommended is for old, heavily infested beds that should be thrown out for other reasons.</a:t>
            </a:r>
          </a:p>
          <a:p>
            <a:pPr eaLnBrk="1" hangingPunct="1">
              <a:spcBef>
                <a:spcPct val="0"/>
              </a:spcBef>
            </a:pPr>
            <a:endParaRPr lang="en-US" altLang="en-US" dirty="0">
              <a:latin typeface="Arial" charset="0"/>
              <a:ea typeface="ＭＳ Ｐゴシック" charset="-128"/>
            </a:endParaRPr>
          </a:p>
          <a:p>
            <a:pPr eaLnBrk="1" hangingPunct="1">
              <a:spcBef>
                <a:spcPct val="0"/>
              </a:spcBef>
            </a:pPr>
            <a:r>
              <a:rPr lang="en-US" altLang="en-US" dirty="0">
                <a:latin typeface="Arial" charset="0"/>
                <a:ea typeface="ＭＳ Ｐゴシック" charset="-128"/>
              </a:rPr>
              <a:t>Early</a:t>
            </a:r>
            <a:r>
              <a:rPr lang="en-US" altLang="en-US" baseline="0" dirty="0">
                <a:latin typeface="Arial" charset="0"/>
                <a:ea typeface="ＭＳ Ｐゴシック" charset="-128"/>
              </a:rPr>
              <a:t> infestation dispersal (70% on bed) from U of Kentucky. This represents a scenario where there has not been treatment.</a:t>
            </a:r>
          </a:p>
          <a:p>
            <a:pPr eaLnBrk="1" hangingPunct="1">
              <a:spcBef>
                <a:spcPct val="0"/>
              </a:spcBef>
            </a:pPr>
            <a:r>
              <a:rPr lang="en-US" altLang="en-US" baseline="0" dirty="0">
                <a:latin typeface="Arial" charset="0"/>
                <a:ea typeface="ＭＳ Ｐゴシック" charset="-128"/>
              </a:rPr>
              <a:t>Advanced infestation dispersal from Wang et al, Rutgers University and represent a scenario where there has been some treatment of the bed and sofa. But likely the movement away from the bed would be seen in untreated homes as well because bed bugs instinctually disperse and seek out harborages and other food sources.</a:t>
            </a:r>
          </a:p>
          <a:p>
            <a:pPr eaLnBrk="1" hangingPunct="1">
              <a:spcBef>
                <a:spcPct val="0"/>
              </a:spcBef>
            </a:pPr>
            <a:endParaRPr lang="en-US" altLang="en-US" baseline="0" dirty="0">
              <a:latin typeface="Arial" charset="0"/>
              <a:ea typeface="ＭＳ Ｐゴシック" charset="-128"/>
            </a:endParaRPr>
          </a:p>
          <a:p>
            <a:pPr eaLnBrk="1" hangingPunct="1">
              <a:spcBef>
                <a:spcPct val="0"/>
              </a:spcBef>
            </a:pPr>
            <a:endParaRPr lang="en-US" altLang="en-US" baseline="0" dirty="0">
              <a:latin typeface="Arial" charset="0"/>
              <a:ea typeface="ＭＳ Ｐゴシック" charset="-128"/>
            </a:endParaRPr>
          </a:p>
          <a:p>
            <a:pPr eaLnBrk="1" hangingPunct="1">
              <a:spcBef>
                <a:spcPct val="0"/>
              </a:spcBef>
            </a:pPr>
            <a:endParaRPr lang="en-US" altLang="en-US" dirty="0">
              <a:latin typeface="Arial" charset="0"/>
              <a:ea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D9DB588-2277-624D-BF9B-9E475FA1A2CD}" type="slidenum">
              <a:rPr lang="en-US" altLang="en-US" sz="1100">
                <a:latin typeface="Calibri" charset="0"/>
                <a:ea typeface="Osaka" charset="-128"/>
              </a:rPr>
              <a:pPr>
                <a:spcBef>
                  <a:spcPct val="0"/>
                </a:spcBef>
              </a:pPr>
              <a:t>22</a:t>
            </a:fld>
            <a:endParaRPr lang="en-US" altLang="en-US" sz="1100">
              <a:latin typeface="Calibri" charset="0"/>
              <a:ea typeface="Osaka"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i="1" dirty="0"/>
              <a:t>According to one study, if you rely on residents reporting you could be missing up to 71% of infested units </a:t>
            </a:r>
            <a:r>
              <a:rPr lang="en-US" altLang="en-US" sz="800" i="1" dirty="0"/>
              <a:t>(Wang, et al. Journal of Medical Entomology, 2016)</a:t>
            </a:r>
            <a:endParaRPr lang="en-US" altLang="en-US" sz="1200" i="1" dirty="0"/>
          </a:p>
          <a:p>
            <a:pPr eaLnBrk="1" hangingPunct="1">
              <a:spcBef>
                <a:spcPct val="0"/>
              </a:spcBef>
            </a:pPr>
            <a:r>
              <a:rPr lang="en-US" altLang="en-US" dirty="0">
                <a:latin typeface="Arial" charset="0"/>
                <a:ea typeface="ＭＳ Ｐゴシック" charset="-128"/>
              </a:rPr>
              <a:t>Some housing managers wait until there is a complaint before responding to a bed bug problem.  That is not good IPM.  IPM is proactive and not reactive. </a:t>
            </a: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52C2653-D54A-3E49-8C90-5FDDE3E7904D}" type="slidenum">
              <a:rPr lang="en-US" altLang="en-US" sz="1100">
                <a:latin typeface="Calibri" charset="0"/>
                <a:ea typeface="Osaka" charset="-128"/>
              </a:rPr>
              <a:pPr>
                <a:spcBef>
                  <a:spcPct val="0"/>
                </a:spcBef>
              </a:pPr>
              <a:t>23</a:t>
            </a:fld>
            <a:endParaRPr lang="en-US" altLang="en-US" sz="1100">
              <a:latin typeface="Calibri" charset="0"/>
              <a:ea typeface="Osaka"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Monitors will not control a bed bug infestation, but they will trap and kill some. More importantly, they help find bed bugs or confirm their presence so that management can take further action. There are two types of monitors for bed bugs: passive monitors do not have an attractant and must be placed where the bugs will walk over them; active monitors have an attractant —a combination of heat, carbon dioxide, and an attractive chemical. </a:t>
            </a:r>
            <a:r>
              <a:rPr lang="en-US" altLang="en-US" dirty="0" err="1">
                <a:latin typeface="Arial" charset="0"/>
                <a:ea typeface="ＭＳ Ｐゴシック" charset="-128"/>
              </a:rPr>
              <a:t>Verifi</a:t>
            </a:r>
            <a:r>
              <a:rPr lang="en-US" altLang="en-US" dirty="0">
                <a:latin typeface="Arial" charset="0"/>
                <a:ea typeface="ＭＳ Ｐゴシック" charset="-128"/>
              </a:rPr>
              <a:t> and </a:t>
            </a:r>
            <a:r>
              <a:rPr lang="en-US" altLang="en-US" dirty="0" err="1">
                <a:latin typeface="Arial" charset="0"/>
                <a:ea typeface="ＭＳ Ｐゴシック" charset="-128"/>
              </a:rPr>
              <a:t>Nightwatch</a:t>
            </a:r>
            <a:r>
              <a:rPr lang="en-US" altLang="en-US" dirty="0">
                <a:latin typeface="Arial" charset="0"/>
                <a:ea typeface="ＭＳ Ｐゴシック" charset="-128"/>
              </a:rPr>
              <a:t> are still used but</a:t>
            </a:r>
            <a:r>
              <a:rPr lang="en-US" altLang="en-US" baseline="0" dirty="0">
                <a:latin typeface="Arial" charset="0"/>
                <a:ea typeface="ＭＳ Ｐゴシック" charset="-128"/>
              </a:rPr>
              <a:t> they are expensive b/c they rely on Co2 attractant which must be replaced. They can be a valuable tool in vacant units b/c BB tend to become inactive when there is no Co2 present. </a:t>
            </a:r>
            <a:r>
              <a:rPr lang="en-US" altLang="en-US" baseline="0" dirty="0" err="1">
                <a:latin typeface="Arial" charset="0"/>
                <a:ea typeface="ＭＳ Ｐゴシック" charset="-128"/>
              </a:rPr>
              <a:t>Verifi</a:t>
            </a:r>
            <a:r>
              <a:rPr lang="en-US" altLang="en-US" baseline="0" dirty="0">
                <a:latin typeface="Arial" charset="0"/>
                <a:ea typeface="ＭＳ Ｐゴシック" charset="-128"/>
              </a:rPr>
              <a:t> Co2 </a:t>
            </a:r>
            <a:r>
              <a:rPr lang="en-US" altLang="en-US" baseline="0" dirty="0" err="1">
                <a:latin typeface="Arial" charset="0"/>
                <a:ea typeface="ＭＳ Ｐゴシック" charset="-128"/>
              </a:rPr>
              <a:t>catridges</a:t>
            </a:r>
            <a:r>
              <a:rPr lang="en-US" altLang="en-US" baseline="0" dirty="0">
                <a:latin typeface="Arial" charset="0"/>
                <a:ea typeface="ＭＳ Ｐゴシック" charset="-128"/>
              </a:rPr>
              <a:t> only last 24 hours</a:t>
            </a:r>
            <a:br>
              <a:rPr lang="en-US" altLang="en-US" dirty="0">
                <a:latin typeface="Arial" charset="0"/>
                <a:ea typeface="ＭＳ Ｐゴシック" charset="-128"/>
              </a:rPr>
            </a:br>
            <a:endParaRPr lang="en-US" altLang="en-US" dirty="0">
              <a:latin typeface="Arial" charset="0"/>
              <a:ea typeface="ＭＳ Ｐゴシック" charset="-128"/>
            </a:endParaRPr>
          </a:p>
          <a:p>
            <a:r>
              <a:rPr lang="en-US" altLang="en-US" dirty="0">
                <a:latin typeface="Arial" charset="0"/>
                <a:ea typeface="ＭＳ Ｐゴシック" charset="-128"/>
              </a:rPr>
              <a:t>Often bed bugs avoid sticky surfaces so </a:t>
            </a:r>
            <a:r>
              <a:rPr lang="en-US" altLang="en-US" dirty="0" err="1">
                <a:latin typeface="Arial" charset="0"/>
                <a:ea typeface="ＭＳ Ｐゴシック" charset="-128"/>
              </a:rPr>
              <a:t>sticy</a:t>
            </a:r>
            <a:r>
              <a:rPr lang="en-US" altLang="en-US" dirty="0">
                <a:latin typeface="Arial" charset="0"/>
                <a:ea typeface="ＭＳ Ｐゴシック" charset="-128"/>
              </a:rPr>
              <a:t> trap monitors are not recommended.</a:t>
            </a:r>
          </a:p>
          <a:p>
            <a:r>
              <a:rPr lang="en-US" altLang="en-US" dirty="0">
                <a:latin typeface="Arial" charset="0"/>
                <a:ea typeface="ＭＳ Ｐゴシック" charset="-128"/>
              </a:rPr>
              <a:t>Reference: Rutgers University evaluation of monitoring devices: http://</a:t>
            </a:r>
            <a:r>
              <a:rPr lang="en-US" altLang="en-US" dirty="0" err="1">
                <a:latin typeface="Arial" charset="0"/>
                <a:ea typeface="ＭＳ Ｐゴシック" charset="-128"/>
              </a:rPr>
              <a:t>www.rci.rutgers.edu</a:t>
            </a:r>
            <a:r>
              <a:rPr lang="en-US" altLang="en-US" dirty="0">
                <a:latin typeface="Arial" charset="0"/>
                <a:ea typeface="ＭＳ Ｐゴシック" charset="-128"/>
              </a:rPr>
              <a:t>/~insects/</a:t>
            </a:r>
            <a:r>
              <a:rPr lang="en-US" altLang="en-US" dirty="0" err="1">
                <a:latin typeface="Arial" charset="0"/>
                <a:ea typeface="ＭＳ Ｐゴシック" charset="-128"/>
              </a:rPr>
              <a:t>bedbuginterceptor.pdf</a:t>
            </a:r>
            <a:endParaRPr lang="en-US" altLang="en-US" i="1" dirty="0">
              <a:latin typeface="Arial" charset="0"/>
              <a:ea typeface="ＭＳ Ｐゴシック" charset="-128"/>
            </a:endParaRPr>
          </a:p>
        </p:txBody>
      </p:sp>
      <p:sp>
        <p:nvSpPr>
          <p:cNvPr id="6758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758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758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01D7B62-9B91-9B4E-BF5C-7075DADEEED6}" type="slidenum">
              <a:rPr lang="en-US" altLang="en-US" sz="1100">
                <a:ea typeface="Osaka" charset="-128"/>
              </a:rPr>
              <a:pPr>
                <a:spcBef>
                  <a:spcPct val="0"/>
                </a:spcBef>
              </a:pPr>
              <a:t>24</a:t>
            </a:fld>
            <a:endParaRPr lang="en-US" altLang="en-US" sz="1100">
              <a:ea typeface="Osaka"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charset="0"/>
                <a:ea typeface="ＭＳ Ｐゴシック" charset="-128"/>
              </a:rPr>
              <a:t>Dawn Gouge – Inspections</a:t>
            </a:r>
            <a:r>
              <a:rPr lang="en-US" altLang="en-US" baseline="0" dirty="0">
                <a:latin typeface="Calibri" charset="0"/>
                <a:ea typeface="ＭＳ Ｐゴシック" charset="-128"/>
              </a:rPr>
              <a:t> about 5 minutes.</a:t>
            </a:r>
            <a:endParaRPr lang="en-US" altLang="en-US" dirty="0">
              <a:latin typeface="Calibri" charset="0"/>
              <a:ea typeface="ＭＳ Ｐゴシック" charset="-128"/>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tLang="en-US" sz="2000" dirty="0"/>
              <a:t>Visual inspection PLUS monitors 99% effective at detection*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ＭＳ Ｐゴシック" charset="-128"/>
              </a:rPr>
              <a:t>Wang et al. Journal of Medical Entomology, 2016</a:t>
            </a:r>
          </a:p>
          <a:p>
            <a:r>
              <a:rPr lang="en-US" altLang="en-US" dirty="0">
                <a:latin typeface="Calibri" charset="0"/>
                <a:ea typeface="ＭＳ Ｐゴシック" charset="-128"/>
              </a:rPr>
              <a:t>Journal of Medical Entomology, 2016, 1–8</a:t>
            </a:r>
          </a:p>
          <a:p>
            <a:r>
              <a:rPr lang="en-US" altLang="en-US" dirty="0" err="1">
                <a:latin typeface="Calibri" charset="0"/>
                <a:ea typeface="ＭＳ Ｐゴシック" charset="-128"/>
              </a:rPr>
              <a:t>doi</a:t>
            </a:r>
            <a:r>
              <a:rPr lang="en-US" altLang="en-US" dirty="0">
                <a:latin typeface="Calibri" charset="0"/>
                <a:ea typeface="ＭＳ Ｐゴシック" charset="-128"/>
              </a:rPr>
              <a:t>: 10.1093/</a:t>
            </a:r>
            <a:r>
              <a:rPr lang="en-US" altLang="en-US" dirty="0" err="1">
                <a:latin typeface="Calibri" charset="0"/>
                <a:ea typeface="ＭＳ Ｐゴシック" charset="-128"/>
              </a:rPr>
              <a:t>jme</a:t>
            </a:r>
            <a:r>
              <a:rPr lang="en-US" altLang="en-US" dirty="0">
                <a:latin typeface="Calibri" charset="0"/>
                <a:ea typeface="ＭＳ Ｐゴシック" charset="-128"/>
              </a:rPr>
              <a:t>/tjw018</a:t>
            </a:r>
            <a:endParaRPr lang="en-US" altLang="en-US" dirty="0">
              <a:latin typeface="Arial" charset="0"/>
              <a:ea typeface="ＭＳ Ｐゴシック" charset="-128"/>
            </a:endParaRP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F720B72-E1CC-C648-8AEC-534FD33A6A25}" type="slidenum">
              <a:rPr lang="en-US" altLang="en-US" sz="1100">
                <a:ea typeface="Osaka" charset="-128"/>
              </a:rPr>
              <a:pPr>
                <a:spcBef>
                  <a:spcPct val="0"/>
                </a:spcBef>
              </a:pPr>
              <a:t>25</a:t>
            </a:fld>
            <a:endParaRPr lang="en-US" altLang="en-US" sz="1100">
              <a:ea typeface="Osaka"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a:p>
            <a:r>
              <a:rPr lang="en-US" altLang="en-US">
                <a:latin typeface="Arial" charset="0"/>
                <a:ea typeface="ＭＳ Ｐゴシック" charset="-128"/>
              </a:rPr>
              <a:t>Inspections using a bed bug detection canine are especially useful in two scenarios. 1. When a person reports bed bugs but the PMP can’t find any with visual inspection. 2. When a PMP wants to confirm that the area is bed bug-free, for example post- treatment. Canine inspections for bed bugs may identify emerging infestations in their earliest stages, helping property managers gain building-wide control before an infestation spreads to other units, saving considerable time and money. </a:t>
            </a:r>
          </a:p>
          <a:p>
            <a:endParaRPr lang="en-US" altLang="en-US">
              <a:latin typeface="Arial" charset="0"/>
              <a:ea typeface="ＭＳ Ｐゴシック" charset="-128"/>
            </a:endParaRPr>
          </a:p>
          <a:p>
            <a:r>
              <a:rPr lang="en-US" altLang="en-US">
                <a:latin typeface="Arial" charset="0"/>
                <a:ea typeface="ＭＳ Ｐゴシック" charset="-128"/>
              </a:rPr>
              <a:t>Inspection with canines is useful for detection, but as with inspection by humans, there is potential for error. You should be able to verify the presence of bed bugs where the dog "alerts" the majority of the time. The dog’s effectiveness depends upon the quality of its training, the ability and consistency of its trainer, and the conditions in the area of inspection. If trained and handled properly, bed bug-sniffing dogs can inspect much more effectively and in a much shorter time than a human. Contact the National Entomology Scent Detection Canine Association (NESDCA) for more information.</a:t>
            </a:r>
          </a:p>
        </p:txBody>
      </p:sp>
      <p:sp>
        <p:nvSpPr>
          <p:cNvPr id="6963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963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963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4CD6560-D6E3-6B46-BB38-F00633D06A83}" type="slidenum">
              <a:rPr lang="en-US" altLang="en-US" sz="1100">
                <a:ea typeface="Osaka" charset="-128"/>
              </a:rPr>
              <a:pPr>
                <a:spcBef>
                  <a:spcPct val="0"/>
                </a:spcBef>
              </a:pPr>
              <a:t>26</a:t>
            </a:fld>
            <a:endParaRPr lang="en-US" altLang="en-US" sz="1100">
              <a:ea typeface="Osaka"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Mike Merchant’s slide  - is dog alerting?</a:t>
            </a:r>
          </a:p>
        </p:txBody>
      </p:sp>
      <p:sp>
        <p:nvSpPr>
          <p:cNvPr id="7168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7168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7168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0FE49FE-2528-F448-B499-79C9421769AA}" type="slidenum">
              <a:rPr lang="en-US" altLang="en-US" sz="1100">
                <a:ea typeface="Osaka" charset="-128"/>
              </a:rPr>
              <a:pPr>
                <a:spcBef>
                  <a:spcPct val="0"/>
                </a:spcBef>
              </a:pPr>
              <a:t>27</a:t>
            </a:fld>
            <a:endParaRPr lang="en-US" altLang="en-US" sz="1100">
              <a:ea typeface="Osaka"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Mike Merchant’s slide</a:t>
            </a:r>
          </a:p>
        </p:txBody>
      </p:sp>
      <p:sp>
        <p:nvSpPr>
          <p:cNvPr id="7577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7578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75781"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2E38F15-15FA-E94F-B704-7CDC069DCE78}" type="slidenum">
              <a:rPr lang="en-US" altLang="en-US" sz="1100">
                <a:ea typeface="Osaka" charset="-128"/>
              </a:rPr>
              <a:pPr>
                <a:spcBef>
                  <a:spcPct val="0"/>
                </a:spcBef>
              </a:pPr>
              <a:t>28</a:t>
            </a:fld>
            <a:endParaRPr lang="en-US" altLang="en-US" sz="1100">
              <a:ea typeface="Osaka"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Refer back to previous discussions of the IPM log.</a:t>
            </a:r>
          </a:p>
          <a:p>
            <a:r>
              <a:rPr lang="en-US" altLang="en-US" dirty="0">
                <a:latin typeface="Arial" charset="0"/>
                <a:ea typeface="ＭＳ Ｐゴシック" charset="-128"/>
              </a:rPr>
              <a:t>Don’t discard furniture before it is determined if it can be treated.</a:t>
            </a:r>
            <a:r>
              <a:rPr lang="en-US" altLang="en-US" baseline="0" dirty="0">
                <a:latin typeface="Arial" charset="0"/>
                <a:ea typeface="ＭＳ Ｐゴシック" charset="-128"/>
              </a:rPr>
              <a:t> Have staff use furniture bags to contain the bugs before moving. Destroy item before leaving it at dumpster or for pick-up</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Collect a specimen on a piece of tape or in a jar with a splash of isopropyl (rubbing) alcohol in it.</a:t>
            </a:r>
          </a:p>
        </p:txBody>
      </p:sp>
      <p:sp>
        <p:nvSpPr>
          <p:cNvPr id="8192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8192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8192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C9FA1FF-B331-1B4D-B0C3-DBD5E1E989E0}" type="slidenum">
              <a:rPr lang="en-US" altLang="en-US" sz="1100">
                <a:ea typeface="Osaka" charset="-128"/>
              </a:rPr>
              <a:pPr>
                <a:spcBef>
                  <a:spcPct val="0"/>
                </a:spcBef>
              </a:pPr>
              <a:t>29</a:t>
            </a:fld>
            <a:endParaRPr lang="en-US" altLang="en-US" sz="1100">
              <a:ea typeface="Osaka"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204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204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23BB39E-AC05-FC44-AA86-DF754A575755}" type="slidenum">
              <a:rPr lang="en-US" altLang="en-US" sz="1100">
                <a:ea typeface="Osaka" charset="-128"/>
              </a:rPr>
              <a:pPr>
                <a:spcBef>
                  <a:spcPct val="0"/>
                </a:spcBef>
              </a:pPr>
              <a:t>3</a:t>
            </a:fld>
            <a:endParaRPr lang="en-US" altLang="en-US" sz="1100">
              <a:ea typeface="Osaka" charset="-128"/>
            </a:endParaRPr>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Arial" charset="0"/>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Mike’s slide</a:t>
            </a:r>
          </a:p>
        </p:txBody>
      </p:sp>
      <p:sp>
        <p:nvSpPr>
          <p:cNvPr id="8397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8397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8397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475E72F-E77B-6C43-8915-E25AB255E7F8}" type="slidenum">
              <a:rPr lang="en-US" altLang="en-US" sz="1100">
                <a:ea typeface="Osaka" charset="-128"/>
              </a:rPr>
              <a:pPr>
                <a:spcBef>
                  <a:spcPct val="0"/>
                </a:spcBef>
              </a:pPr>
              <a:t>30</a:t>
            </a:fld>
            <a:endParaRPr lang="en-US" altLang="en-US" sz="1100">
              <a:ea typeface="Osaka"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Ideally, residents routinely</a:t>
            </a:r>
          </a:p>
          <a:p>
            <a:pPr lvl="1"/>
            <a:r>
              <a:rPr lang="en-US" altLang="en-US" dirty="0"/>
              <a:t>inspect with a flashlight</a:t>
            </a:r>
          </a:p>
          <a:p>
            <a:pPr lvl="1"/>
            <a:r>
              <a:rPr lang="en-US" altLang="en-US" dirty="0"/>
              <a:t>launder bedding</a:t>
            </a:r>
          </a:p>
          <a:p>
            <a:pPr lvl="1"/>
            <a:r>
              <a:rPr lang="en-US" altLang="en-US" dirty="0"/>
              <a:t>vacuum</a:t>
            </a:r>
          </a:p>
          <a:p>
            <a:pPr lvl="1"/>
            <a:r>
              <a:rPr lang="en-US" altLang="en-US" dirty="0"/>
              <a:t>maintain their unit according to housekeeping standards</a:t>
            </a:r>
          </a:p>
          <a:p>
            <a:endParaRPr lang="en-US" dirty="0"/>
          </a:p>
        </p:txBody>
      </p:sp>
      <p:sp>
        <p:nvSpPr>
          <p:cNvPr id="4" name="Header Placeholder 3"/>
          <p:cNvSpPr>
            <a:spLocks noGrp="1"/>
          </p:cNvSpPr>
          <p:nvPr>
            <p:ph type="hdr" sz="quarter" idx="10"/>
          </p:nvPr>
        </p:nvSpPr>
        <p:spPr/>
        <p:txBody>
          <a:bodyPr/>
          <a:lstStyle/>
          <a:p>
            <a:pPr>
              <a:defRPr/>
            </a:pPr>
            <a:r>
              <a:rPr lang="en-US"/>
              <a:t>IPM in Multifamily Housing Training</a:t>
            </a:r>
          </a:p>
        </p:txBody>
      </p:sp>
      <p:sp>
        <p:nvSpPr>
          <p:cNvPr id="5" name="Footer Placeholder 4"/>
          <p:cNvSpPr>
            <a:spLocks noGrp="1"/>
          </p:cNvSpPr>
          <p:nvPr>
            <p:ph type="ftr" sz="quarter" idx="11"/>
          </p:nvPr>
        </p:nvSpPr>
        <p:spPr/>
        <p:txBody>
          <a:bodyPr/>
          <a:lstStyle/>
          <a:p>
            <a:pPr>
              <a:defRPr/>
            </a:pPr>
            <a:r>
              <a:rPr lang="en-US"/>
              <a:t>www.StopPests.org</a:t>
            </a:r>
          </a:p>
        </p:txBody>
      </p:sp>
      <p:sp>
        <p:nvSpPr>
          <p:cNvPr id="6" name="Slide Number Placeholder 5"/>
          <p:cNvSpPr>
            <a:spLocks noGrp="1"/>
          </p:cNvSpPr>
          <p:nvPr>
            <p:ph type="sldNum" sz="quarter" idx="12"/>
          </p:nvPr>
        </p:nvSpPr>
        <p:spPr/>
        <p:txBody>
          <a:bodyPr/>
          <a:lstStyle/>
          <a:p>
            <a:pPr>
              <a:defRPr/>
            </a:pPr>
            <a:fld id="{32DC8483-3776-B946-8487-C20F05B0D0A1}" type="slidenum">
              <a:rPr lang="en-US" altLang="en-US" smtClean="0"/>
              <a:pPr>
                <a:defRPr/>
              </a:pPr>
              <a:t>31</a:t>
            </a:fld>
            <a:endParaRPr lang="en-US" altLang="en-US"/>
          </a:p>
        </p:txBody>
      </p:sp>
    </p:spTree>
    <p:extLst>
      <p:ext uri="{BB962C8B-B14F-4D97-AF65-F5344CB8AC3E}">
        <p14:creationId xmlns:p14="http://schemas.microsoft.com/office/powerpoint/2010/main" val="1690234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Photo cred?</a:t>
            </a:r>
          </a:p>
          <a:p>
            <a:r>
              <a:rPr lang="en-US" altLang="en-US">
                <a:latin typeface="Arial" charset="0"/>
                <a:ea typeface="ＭＳ Ｐゴシック" charset="-128"/>
              </a:rPr>
              <a:t>Susannsh’s photo?</a:t>
            </a:r>
          </a:p>
        </p:txBody>
      </p:sp>
      <p:sp>
        <p:nvSpPr>
          <p:cNvPr id="8704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8704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8704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F30904D-A110-D447-A76C-04E60D91AC74}" type="slidenum">
              <a:rPr lang="en-US" altLang="en-US" sz="1100">
                <a:ea typeface="Osaka" charset="-128"/>
              </a:rPr>
              <a:pPr>
                <a:spcBef>
                  <a:spcPct val="0"/>
                </a:spcBef>
              </a:pPr>
              <a:t>32</a:t>
            </a:fld>
            <a:endParaRPr lang="en-US" altLang="en-US" sz="1100">
              <a:ea typeface="Osaka"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So that you can make sure the residents are prepared for treatment, ask your PMP about their preparation instructions and how tolerant they are of clutter. Use the Clutter Image Rating Scale as a reference.</a:t>
            </a:r>
          </a:p>
        </p:txBody>
      </p:sp>
      <p:sp>
        <p:nvSpPr>
          <p:cNvPr id="8909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8909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8909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D681B19-F7BE-464E-98C1-2AE2F1997489}" type="slidenum">
              <a:rPr lang="en-US" altLang="en-US" sz="1100">
                <a:ea typeface="Osaka" charset="-128"/>
              </a:rPr>
              <a:pPr>
                <a:spcBef>
                  <a:spcPct val="0"/>
                </a:spcBef>
              </a:pPr>
              <a:t>33</a:t>
            </a:fld>
            <a:endParaRPr lang="en-US" altLang="en-US" sz="1100">
              <a:ea typeface="Osaka"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No good to bag unless it is laundered</a:t>
            </a:r>
          </a:p>
          <a:p>
            <a:r>
              <a:rPr lang="en-US" altLang="en-US" dirty="0">
                <a:latin typeface="Arial" charset="0"/>
                <a:ea typeface="ＭＳ Ｐゴシック" charset="-128"/>
              </a:rPr>
              <a:t>Remove bedding and clean out under bed is reasonable</a:t>
            </a:r>
            <a:r>
              <a:rPr lang="en-US" altLang="en-US" baseline="0" dirty="0">
                <a:latin typeface="Arial" charset="0"/>
                <a:ea typeface="ＭＳ Ｐゴシック" charset="-128"/>
              </a:rPr>
              <a:t> </a:t>
            </a:r>
            <a:r>
              <a:rPr lang="en-US" altLang="en-US" baseline="0" dirty="0" err="1">
                <a:latin typeface="Arial" charset="0"/>
                <a:ea typeface="ＭＳ Ｐゴシック" charset="-128"/>
              </a:rPr>
              <a:t>mionimal</a:t>
            </a:r>
            <a:r>
              <a:rPr lang="en-US" altLang="en-US" baseline="0" dirty="0">
                <a:latin typeface="Arial" charset="0"/>
                <a:ea typeface="ＭＳ Ｐゴシック" charset="-128"/>
              </a:rPr>
              <a:t> prep.</a:t>
            </a:r>
            <a:endParaRPr lang="en-US" altLang="en-US" dirty="0">
              <a:latin typeface="Arial" charset="0"/>
              <a:ea typeface="ＭＳ Ｐゴシック" charset="-128"/>
            </a:endParaRPr>
          </a:p>
          <a:p>
            <a:r>
              <a:rPr lang="en-US" altLang="en-US" dirty="0">
                <a:latin typeface="Arial" charset="0"/>
                <a:ea typeface="ＭＳ Ｐゴシック" charset="-128"/>
              </a:rPr>
              <a:t>No automatic full prep. Negotiate a level of prep based on level of infestations and the type of treatment. For example laundering every cloth item may not be necessary. Just the items in and around the bed.</a:t>
            </a:r>
          </a:p>
          <a:p>
            <a:endParaRPr lang="en-US" altLang="en-US" dirty="0">
              <a:latin typeface="Arial" charset="0"/>
              <a:ea typeface="ＭＳ Ｐゴシック" charset="-128"/>
            </a:endParaRPr>
          </a:p>
        </p:txBody>
      </p:sp>
      <p:sp>
        <p:nvSpPr>
          <p:cNvPr id="9113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114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1141"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2E9F852-9332-A14D-8AD7-C4E9821FD1F2}" type="slidenum">
              <a:rPr lang="en-US" altLang="en-US" sz="1100">
                <a:ea typeface="Osaka" charset="-128"/>
              </a:rPr>
              <a:pPr>
                <a:spcBef>
                  <a:spcPct val="0"/>
                </a:spcBef>
              </a:pPr>
              <a:t>34</a:t>
            </a:fld>
            <a:endParaRPr lang="en-US" altLang="en-US" sz="1100">
              <a:ea typeface="Osaka"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The purpose of trash management to control bed bugs is to limit the chances that discarded, infested items will be brought back into the building. A team effort is necessary to control bed bugs. </a:t>
            </a:r>
          </a:p>
          <a:p>
            <a:endParaRPr lang="en-US" altLang="en-US">
              <a:latin typeface="Arial" charset="0"/>
              <a:ea typeface="ＭＳ Ｐゴシック" charset="-128"/>
            </a:endParaRPr>
          </a:p>
          <a:p>
            <a:r>
              <a:rPr lang="en-US" altLang="en-US">
                <a:latin typeface="Arial" charset="0"/>
                <a:ea typeface="ＭＳ Ｐゴシック" charset="-128"/>
              </a:rPr>
              <a:t>It is not the job of the housekeeping or maintenance staff to clean all the units, but if support service staff know of residents who cannot inspect (poor eyesight, weak, or disabled), they should find a way to help the resident clean and inspect.</a:t>
            </a:r>
          </a:p>
          <a:p>
            <a:endParaRPr lang="en-US" altLang="en-US">
              <a:latin typeface="Arial" charset="0"/>
              <a:ea typeface="ＭＳ Ｐゴシック" charset="-128"/>
            </a:endParaRPr>
          </a:p>
          <a:p>
            <a:r>
              <a:rPr lang="en-US" altLang="en-US" i="1">
                <a:latin typeface="Arial" charset="0"/>
                <a:ea typeface="ＭＳ Ｐゴシック" charset="-128"/>
              </a:rPr>
              <a:t>Suggestion: Make sure the question of who is going to take apart and reassemble furniture is answered.</a:t>
            </a:r>
          </a:p>
          <a:p>
            <a:endParaRPr lang="en-US" altLang="en-US">
              <a:latin typeface="Arial" charset="0"/>
              <a:ea typeface="ＭＳ Ｐゴシック" charset="-128"/>
            </a:endParaRPr>
          </a:p>
        </p:txBody>
      </p:sp>
      <p:sp>
        <p:nvSpPr>
          <p:cNvPr id="9523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523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523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4A63CA4-EC6E-C643-ABE5-4A842BC7A9EF}" type="slidenum">
              <a:rPr lang="en-US" altLang="en-US" sz="1100">
                <a:ea typeface="Osaka" charset="-128"/>
              </a:rPr>
              <a:pPr>
                <a:spcBef>
                  <a:spcPct val="0"/>
                </a:spcBef>
              </a:pPr>
              <a:t>35</a:t>
            </a:fld>
            <a:endParaRPr lang="en-US" altLang="en-US" sz="1100">
              <a:ea typeface="Osaka"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Mattresses and furniture with bed bugs do not have to be thrown away.</a:t>
            </a:r>
          </a:p>
          <a:p>
            <a:endParaRPr lang="en-US" altLang="en-US">
              <a:latin typeface="Arial" charset="0"/>
              <a:ea typeface="ＭＳ Ｐゴシック" charset="-128"/>
            </a:endParaRPr>
          </a:p>
          <a:p>
            <a:r>
              <a:rPr lang="en-US" altLang="en-US" i="1">
                <a:latin typeface="Arial" charset="0"/>
                <a:ea typeface="ＭＳ Ｐゴシック" charset="-128"/>
              </a:rPr>
              <a:t>If mattresses are to be kept, use a fabric mattress encasement. Bed bugs can crawl out of tiny rips so the most important factor in using a mattress encasement is that it does not rip. Vinyl or plastic covers will not work. Encasements with bed-bug-proof zippers are ideal. The box spring can also be encased.</a:t>
            </a:r>
          </a:p>
          <a:p>
            <a:endParaRPr lang="en-US" altLang="en-US">
              <a:latin typeface="Arial" charset="0"/>
              <a:ea typeface="ＭＳ Ｐゴシック" charset="-128"/>
            </a:endParaRPr>
          </a:p>
          <a:p>
            <a:r>
              <a:rPr lang="en-US" altLang="en-US" i="1">
                <a:latin typeface="Arial" charset="0"/>
                <a:ea typeface="ＭＳ Ｐゴシック" charset="-128"/>
              </a:rPr>
              <a:t>If no food is available within a few hundred feet or they are trapped, bed bugs will go dormant. They are thought to be able to live without feeding for many months. Because of this, it is critical that the mattress encasement stay on and intact (closed) for at least six months.</a:t>
            </a:r>
          </a:p>
          <a:p>
            <a:endParaRPr lang="en-US" altLang="en-US">
              <a:latin typeface="Arial" charset="0"/>
              <a:ea typeface="ＭＳ Ｐゴシック" charset="-128"/>
            </a:endParaRPr>
          </a:p>
          <a:p>
            <a:r>
              <a:rPr lang="en-US" altLang="en-US">
                <a:latin typeface="Arial" charset="0"/>
                <a:ea typeface="ＭＳ Ｐゴシック" charset="-128"/>
              </a:rPr>
              <a:t>If appropriate, the mattress may be treated with pesticides available to a PMP. Pesticides should not be used on children’s furniture or around chemically sensitive people. Steam or cryonite are preferred for killing bed bugs on mattresses.</a:t>
            </a:r>
          </a:p>
          <a:p>
            <a:endParaRPr lang="en-US" altLang="en-US">
              <a:latin typeface="Arial" charset="0"/>
              <a:ea typeface="ＭＳ Ｐゴシック" charset="-128"/>
            </a:endParaRPr>
          </a:p>
          <a:p>
            <a:r>
              <a:rPr lang="en-US" altLang="en-US" i="1">
                <a:latin typeface="Arial" charset="0"/>
                <a:ea typeface="ＭＳ Ｐゴシック" charset="-128"/>
              </a:rPr>
              <a:t>Movement of infested items throughout the development may spread bed bugs. If items are moved through the building, make sure they are covered in plastic and made unusable once they are outside (cutting open the mattress in multiple spots will work).</a:t>
            </a:r>
          </a:p>
          <a:p>
            <a:endParaRPr lang="en-US" altLang="en-US">
              <a:latin typeface="Arial" charset="0"/>
              <a:ea typeface="Osaka" charset="-128"/>
            </a:endParaRPr>
          </a:p>
          <a:p>
            <a:endParaRPr lang="en-US" altLang="en-US">
              <a:latin typeface="Arial" charset="0"/>
              <a:ea typeface="ＭＳ Ｐゴシック" charset="-128"/>
            </a:endParaRPr>
          </a:p>
        </p:txBody>
      </p:sp>
      <p:sp>
        <p:nvSpPr>
          <p:cNvPr id="9318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318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318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0CFA909-6A1C-8A46-8332-9D03AD1E0ABE}" type="slidenum">
              <a:rPr lang="en-US" altLang="en-US" sz="1100">
                <a:ea typeface="Osaka" charset="-128"/>
              </a:rPr>
              <a:pPr>
                <a:spcBef>
                  <a:spcPct val="0"/>
                </a:spcBef>
              </a:pPr>
              <a:t>36</a:t>
            </a:fld>
            <a:endParaRPr lang="en-US" altLang="en-US" sz="1100">
              <a:ea typeface="Osaka"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en-US" altLang="en-US" sz="2800">
                <a:latin typeface="Arial" charset="0"/>
                <a:ea typeface="Osaka" charset="-128"/>
              </a:rPr>
              <a:t>Liquid CO</a:t>
            </a:r>
            <a:r>
              <a:rPr lang="en-US" altLang="en-US" sz="2800" baseline="-25000">
                <a:latin typeface="Arial" charset="0"/>
                <a:ea typeface="Osaka" charset="-128"/>
              </a:rPr>
              <a:t>2 - _ not reliable</a:t>
            </a:r>
          </a:p>
          <a:p>
            <a:pPr marL="0" lvl="1" eaLnBrk="1" hangingPunct="1"/>
            <a:r>
              <a:rPr lang="en-US" altLang="en-US" sz="2800" baseline="-25000">
                <a:latin typeface="Arial" charset="0"/>
                <a:ea typeface="Osaka" charset="-128"/>
              </a:rPr>
              <a:t>Outside temps are not reliable.</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Since bed bugs feed only on blood, control is different.</a:t>
            </a:r>
          </a:p>
          <a:p>
            <a:pPr eaLnBrk="1" hangingPunct="1"/>
            <a:endParaRPr lang="en-US" altLang="en-US">
              <a:latin typeface="Arial" charset="0"/>
              <a:ea typeface="ＭＳ Ｐゴシック" charset="-128"/>
            </a:endParaRPr>
          </a:p>
          <a:p>
            <a:pPr eaLnBrk="1" hangingPunct="1"/>
            <a:r>
              <a:rPr lang="en-US" altLang="en-US" i="1">
                <a:latin typeface="Arial" charset="0"/>
                <a:ea typeface="ＭＳ Ｐゴシック" charset="-128"/>
              </a:rPr>
              <a:t>Although there are many things that a homeowner or resident can do to help treat bed bugs, this training encourages getting a PMP involved ASAP rather than taking time to treat the problem without one. Each pest management company should have instructions for residents on how to prepare the unit for a treatment.</a:t>
            </a:r>
          </a:p>
          <a:p>
            <a:pPr eaLnBrk="1" hangingPunct="1"/>
            <a:endParaRPr lang="en-US" altLang="en-US" i="1">
              <a:latin typeface="Arial" charset="0"/>
              <a:ea typeface="ＭＳ Ｐゴシック" charset="-128"/>
            </a:endParaRPr>
          </a:p>
          <a:p>
            <a:r>
              <a:rPr lang="en-US" altLang="en-US" u="sng">
                <a:latin typeface="Arial" charset="0"/>
                <a:ea typeface="ＭＳ Ｐゴシック" charset="-128"/>
              </a:rPr>
              <a:t>Vacuuming</a:t>
            </a:r>
            <a:r>
              <a:rPr lang="en-US" altLang="en-US">
                <a:latin typeface="Arial" charset="0"/>
                <a:ea typeface="ＭＳ Ｐゴシック" charset="-128"/>
              </a:rPr>
              <a:t> </a:t>
            </a:r>
          </a:p>
          <a:p>
            <a:r>
              <a:rPr lang="en-US" altLang="en-US">
                <a:latin typeface="Arial" charset="0"/>
                <a:ea typeface="ＭＳ Ｐゴシック" charset="-128"/>
              </a:rPr>
              <a:t>Every bed bug treatment will likely involve some vacuuming—even if it’s just the floors to make the PMP’s job easier. Vacuums are useful in medium and high infestations for getting rid of a lot of bed bugs relatively quickly without using pesticides. The same goes for cockroaches. We recommend using a bag vacuum with a HEPA filter and having a spatula or other tool available for dislodging bed bugs as you vacuum. As soon as you’re done using the vacuum, take the bag out seal it in a plastic bag, and throw it out. If all you have is a canister vacuum, you can use that too. After every use empty the canister into a bag, tie it off, throw it away, and wash out the canister. Either way, if you have to shut off the vacuum mid-job, plug up the hose with a paper towel. This will prevent bed bugs from crawling back out the hose and will wipe the inside of the hose when you turn the vacuum back on. If a vacuum will be used in many different areas, inspect it to make sure you don’t carry any hitchhikers.</a:t>
            </a:r>
          </a:p>
          <a:p>
            <a:endParaRPr lang="en-US" altLang="en-US">
              <a:latin typeface="Arial" charset="0"/>
              <a:ea typeface="ＭＳ Ｐゴシック" charset="-128"/>
            </a:endParaRPr>
          </a:p>
          <a:p>
            <a:r>
              <a:rPr lang="en-US" altLang="en-US">
                <a:latin typeface="Arial" charset="0"/>
                <a:ea typeface="ＭＳ Ｐゴシック" charset="-128"/>
              </a:rPr>
              <a:t>If you don't want to deal with changing the bag, get one knee-high pantyhose and stuff the toe down the vacuum hose at the sucking end. Keep pushing it down the hose until about 8 inches are sticking out. Fold the open end of the pantyhose over the vacuum nozzle (like you fold a trash bag over the edge of a trash can) and secure it with a rubber band. Put the crevice tool on the vacuum hose over the pantyhose. The bugs will get trapped in the pantyhose and when you are done you can remove the rubber band, tie off the pantyhose, and pull it out for disposal.</a:t>
            </a:r>
          </a:p>
          <a:p>
            <a:endParaRPr lang="en-US" altLang="en-US">
              <a:latin typeface="Arial" charset="0"/>
              <a:ea typeface="ＭＳ Ｐゴシック" charset="-128"/>
            </a:endParaRPr>
          </a:p>
          <a:p>
            <a:r>
              <a:rPr lang="en-US" altLang="en-US" u="sng">
                <a:latin typeface="Arial" charset="0"/>
                <a:ea typeface="ＭＳ Ｐゴシック" charset="-128"/>
              </a:rPr>
              <a:t>Isolation</a:t>
            </a:r>
            <a:br>
              <a:rPr lang="en-US" altLang="en-US">
                <a:latin typeface="Arial" charset="0"/>
                <a:ea typeface="ＭＳ Ｐゴシック" charset="-128"/>
              </a:rPr>
            </a:br>
            <a:r>
              <a:rPr lang="en-US" altLang="en-US">
                <a:latin typeface="Arial" charset="0"/>
                <a:ea typeface="ＭＳ Ｐゴシック" charset="-128"/>
              </a:rPr>
              <a:t>Encasements are discussed on the next slide.</a:t>
            </a:r>
          </a:p>
          <a:p>
            <a:r>
              <a:rPr lang="en-US" altLang="en-US">
                <a:latin typeface="Arial" charset="0"/>
                <a:ea typeface="ＭＳ Ｐゴシック" charset="-128"/>
              </a:rPr>
              <a:t>Bed bugs can’t claw or chew through plastic. They’re also not great at climbing up smooth metal, plastic, or glass. Adding a light dusting of baby powder to the sides of a container makes it nearly impossible for them to climb up and out. You can take advantage of this in your management plan by using plastic totes, sealed bags, and encasements. Pulling the bed frame away from the wall and any surrounding furniture and putting insect interceptors under bed frame legs also isolates the bed. </a:t>
            </a:r>
            <a:endParaRPr lang="en-US" altLang="en-US" i="1">
              <a:latin typeface="Arial" charset="0"/>
              <a:ea typeface="ＭＳ Ｐゴシック" charset="-128"/>
            </a:endParaRPr>
          </a:p>
          <a:p>
            <a:endParaRPr lang="en-US" altLang="en-US">
              <a:latin typeface="Arial" charset="0"/>
              <a:ea typeface="ＭＳ Ｐゴシック" charset="-128"/>
            </a:endParaRPr>
          </a:p>
          <a:p>
            <a:r>
              <a:rPr lang="en-US" altLang="en-US" u="sng">
                <a:latin typeface="Arial" charset="0"/>
                <a:ea typeface="ＭＳ Ｐゴシック" charset="-128"/>
              </a:rPr>
              <a:t>Freezing</a:t>
            </a:r>
          </a:p>
          <a:p>
            <a:r>
              <a:rPr lang="en-US" altLang="en-US">
                <a:latin typeface="Arial" charset="0"/>
                <a:ea typeface="ＭＳ Ｐゴシック" charset="-128"/>
              </a:rPr>
              <a:t>Two types of equipment will freeze bed bugs. Freezers that reach 0</a:t>
            </a:r>
            <a:r>
              <a:rPr lang="en-US" altLang="en-US">
                <a:latin typeface="Arial" charset="0"/>
                <a:ea typeface="ＭＳ Ｐゴシック" charset="-128"/>
                <a:sym typeface="Symbol" charset="2"/>
              </a:rPr>
              <a:t></a:t>
            </a:r>
            <a:r>
              <a:rPr lang="en-US" altLang="en-US">
                <a:latin typeface="Arial" charset="0"/>
                <a:ea typeface="ＭＳ Ｐゴシック" charset="-128"/>
              </a:rPr>
              <a:t>F or colder can work for bed bugs. Although research is ongoing, it seems an object must reach 0</a:t>
            </a:r>
            <a:r>
              <a:rPr lang="en-US" altLang="en-US">
                <a:latin typeface="Arial" charset="0"/>
                <a:ea typeface="ＭＳ Ｐゴシック" charset="-128"/>
                <a:sym typeface="Symbol" charset="2"/>
              </a:rPr>
              <a:t></a:t>
            </a:r>
            <a:r>
              <a:rPr lang="en-US" altLang="en-US">
                <a:latin typeface="Arial" charset="0"/>
                <a:ea typeface="ＭＳ Ｐゴシック" charset="-128"/>
              </a:rPr>
              <a:t>F for 3 days to kill all life stages of bed bugs. If it’s not that cold, it will take longer. Household freezer temperatures vary too much to depend on.</a:t>
            </a:r>
          </a:p>
          <a:p>
            <a:r>
              <a:rPr lang="en-US" altLang="en-US">
                <a:latin typeface="Arial" charset="0"/>
                <a:ea typeface="ＭＳ Ｐゴシック" charset="-128"/>
              </a:rPr>
              <a:t>PMPs may offer a freezing treatment that uses dry ice. The equipment is designed to spray the dry ice snow over objects—flash freezing the bed bugs and their eggs. Only a professional should use this method. This system isn’t used exclusively, it’s usually a good option for sensitive objects like fine art.</a:t>
            </a:r>
          </a:p>
          <a:p>
            <a:endParaRPr lang="en-US" altLang="en-US">
              <a:latin typeface="Arial" charset="0"/>
              <a:ea typeface="ＭＳ Ｐゴシック" charset="-128"/>
            </a:endParaRPr>
          </a:p>
          <a:p>
            <a:r>
              <a:rPr lang="en-US" altLang="en-US" u="sng">
                <a:latin typeface="Arial" charset="0"/>
                <a:ea typeface="ＭＳ Ｐゴシック" charset="-128"/>
              </a:rPr>
              <a:t>Heat</a:t>
            </a:r>
          </a:p>
          <a:p>
            <a:r>
              <a:rPr lang="en-US" altLang="en-US">
                <a:latin typeface="Arial" charset="0"/>
                <a:ea typeface="ＭＳ Ｐゴシック" charset="-128"/>
              </a:rPr>
              <a:t>Bed bugs and their eggs die when exposed to anything that is 120</a:t>
            </a:r>
            <a:r>
              <a:rPr lang="en-US" altLang="en-US">
                <a:latin typeface="Arial" charset="0"/>
                <a:ea typeface="ＭＳ Ｐゴシック" charset="-128"/>
                <a:sym typeface="Symbol" charset="2"/>
              </a:rPr>
              <a:t></a:t>
            </a:r>
            <a:r>
              <a:rPr lang="en-US" altLang="en-US">
                <a:latin typeface="Arial" charset="0"/>
                <a:ea typeface="ＭＳ Ｐゴシック" charset="-128"/>
              </a:rPr>
              <a:t>F for about 30 minutes. Some companies have equipment—including heaters, fans, monitors, and computer programs for tracking temperatures—to heat up an entire area. Not every large area can be brought to a high enough temperature for a long enough time. The key to any heat treatment is to get every inch of every object at least 120</a:t>
            </a:r>
            <a:r>
              <a:rPr lang="en-US" altLang="en-US">
                <a:latin typeface="Arial" charset="0"/>
                <a:ea typeface="ＭＳ Ｐゴシック" charset="-128"/>
                <a:sym typeface="Symbol" charset="2"/>
              </a:rPr>
              <a:t></a:t>
            </a:r>
            <a:r>
              <a:rPr lang="en-US" altLang="en-US">
                <a:latin typeface="Arial" charset="0"/>
                <a:ea typeface="ＭＳ Ｐゴシック" charset="-128"/>
              </a:rPr>
              <a:t>F. Paper, clothes, and carpet are all insulators that may block the heat. The PMP will have to move objects around and use fans to get the heat everywhere. Bed bugs that hide behind switch plates or baseboards may crawl into the wall void and escape. To get those bugs, the PMP will treat the voids with a pesticide dust. You will have to prepare for a heat treatment because some common items can’t take the heat. </a:t>
            </a:r>
          </a:p>
          <a:p>
            <a:br>
              <a:rPr lang="en-US" altLang="en-US">
                <a:latin typeface="Arial" charset="0"/>
                <a:ea typeface="ＭＳ Ｐゴシック" charset="-128"/>
              </a:rPr>
            </a:br>
            <a:r>
              <a:rPr lang="en-US" altLang="en-US">
                <a:latin typeface="Arial" charset="0"/>
                <a:ea typeface="ＭＳ Ｐゴシック" charset="-128"/>
              </a:rPr>
              <a:t>Heat treatments are also available on a smaller scale. The same target temperatures and concerns apply. For luggage and other small items there are portable heat chamber options that anyone can purchase and use. Larger objects can be isolated in a chamber and heated up. </a:t>
            </a:r>
          </a:p>
          <a:p>
            <a:br>
              <a:rPr lang="en-US" altLang="en-US">
                <a:latin typeface="Arial" charset="0"/>
                <a:ea typeface="ＭＳ Ｐゴシック" charset="-128"/>
              </a:rPr>
            </a:br>
            <a:r>
              <a:rPr lang="en-US" altLang="en-US">
                <a:latin typeface="Arial" charset="0"/>
                <a:ea typeface="ＭＳ Ｐゴシック" charset="-128"/>
              </a:rPr>
              <a:t>The hot setting on a dryer is one of the best options for bed bug management programs because of accessibility and ease of use. Dry fabric will be de-infested after 30 minutes on the hottest setting in a dryer. Even dry-clean-only items can go in a dryer—it’s water that these fabrics can’t stand. If the fabric is wet, run the dryer for the full cycle. </a:t>
            </a:r>
          </a:p>
          <a:p>
            <a:endParaRPr lang="en-US" altLang="en-US">
              <a:latin typeface="Arial" charset="0"/>
              <a:ea typeface="ＭＳ Ｐゴシック" charset="-128"/>
            </a:endParaRPr>
          </a:p>
          <a:p>
            <a:r>
              <a:rPr lang="en-US" altLang="en-US">
                <a:latin typeface="Arial" charset="0"/>
                <a:ea typeface="ＭＳ Ｐゴシック" charset="-128"/>
              </a:rPr>
              <a:t>Steam is another heat option. You can use a commercial-grade steamer to kill bed bugs and their eggs. The target temperature is still at least 120</a:t>
            </a:r>
            <a:r>
              <a:rPr lang="en-US" altLang="en-US">
                <a:latin typeface="Arial" charset="0"/>
                <a:ea typeface="ＭＳ Ｐゴシック" charset="-128"/>
                <a:sym typeface="Symbol" charset="2"/>
              </a:rPr>
              <a:t></a:t>
            </a:r>
            <a:r>
              <a:rPr lang="en-US" altLang="en-US">
                <a:latin typeface="Arial" charset="0"/>
                <a:ea typeface="ＭＳ Ｐゴシック" charset="-128"/>
              </a:rPr>
              <a:t>F, but steamers get much hotter than that—around 200</a:t>
            </a:r>
            <a:r>
              <a:rPr lang="en-US" altLang="en-US">
                <a:latin typeface="Arial" charset="0"/>
                <a:ea typeface="ＭＳ Ｐゴシック" charset="-128"/>
                <a:sym typeface="Symbol" charset="2"/>
              </a:rPr>
              <a:t></a:t>
            </a:r>
            <a:r>
              <a:rPr lang="en-US" altLang="en-US">
                <a:latin typeface="Arial" charset="0"/>
                <a:ea typeface="ＭＳ Ｐゴシック" charset="-128"/>
              </a:rPr>
              <a:t>F. That’s hot. Be careful when using steam, both heat and water can damage objects and steam will conduct electricity. To ensure the killing temperature gets into every crack and crevice, move the nozzle head very slowly. To keep moisture down and reduce the likelihood of blowing bed bugs away without killing then, cover the nozzle head with a towel.</a:t>
            </a:r>
          </a:p>
          <a:p>
            <a:endParaRPr lang="en-US" altLang="en-US">
              <a:latin typeface="Arial" charset="0"/>
              <a:ea typeface="ＭＳ Ｐゴシック" charset="-128"/>
            </a:endParaRPr>
          </a:p>
          <a:p>
            <a:r>
              <a:rPr lang="en-US" altLang="en-US" u="sng">
                <a:latin typeface="Arial" charset="0"/>
                <a:ea typeface="ＭＳ Ｐゴシック" charset="-128"/>
              </a:rPr>
              <a:t>Pesticides</a:t>
            </a:r>
            <a:r>
              <a:rPr lang="en-US" altLang="en-US">
                <a:latin typeface="Arial" charset="0"/>
                <a:ea typeface="ＭＳ Ｐゴシック" charset="-128"/>
              </a:rPr>
              <a:t> that are legal for use against bed bugs will list bed bugs on the label. Most are sprays or dusts. EPA’s bed bug website has a bed bug pesticide search tool. The label is the law—follow it closely. Even botanical products and other least toxic pesticides pose risks. If you have pesticide questions, call or visit the National Pesticide Information Center. Many pesticide products don’t keep killing once they’re dry (no residual). You may have to do some preparation in the area so that the PMP can access all areas for treatment. </a:t>
            </a:r>
          </a:p>
          <a:p>
            <a:endParaRPr lang="en-US" altLang="en-US" i="1">
              <a:latin typeface="Arial" charset="0"/>
              <a:ea typeface="ＭＳ Ｐゴシック" charset="-128"/>
            </a:endParaRPr>
          </a:p>
          <a:p>
            <a:pPr eaLnBrk="1" hangingPunct="1"/>
            <a:r>
              <a:rPr lang="en-US" altLang="en-US">
                <a:latin typeface="Arial" charset="0"/>
                <a:ea typeface="ＭＳ Ｐゴシック" charset="-128"/>
              </a:rPr>
              <a:t>For an in-depth discussion see What's Working for Bed Bug Control in Multifamily Housing at http://www.nchh.org/Portals/0/Contents/bedbug_report.pdf</a:t>
            </a:r>
            <a:endParaRPr lang="en-US" altLang="en-US" i="1">
              <a:latin typeface="Arial" charset="0"/>
              <a:ea typeface="ＭＳ Ｐゴシック" charset="-128"/>
            </a:endParaRP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Suggestion: if the PHA’s PMP is present at the training, ask him or her what residents are instructed to do and have a discussion about who would help do this preparation for an elderly or disabled resident.</a:t>
            </a:r>
          </a:p>
          <a:p>
            <a:endParaRPr lang="en-US" altLang="en-US">
              <a:latin typeface="Arial" charset="0"/>
              <a:ea typeface="ＭＳ Ｐゴシック" charset="-128"/>
            </a:endParaRPr>
          </a:p>
        </p:txBody>
      </p:sp>
      <p:sp>
        <p:nvSpPr>
          <p:cNvPr id="9728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728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728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23F321E-F4E6-494F-9B31-5200FAADF516}" type="slidenum">
              <a:rPr lang="en-US" altLang="en-US" sz="1100">
                <a:ea typeface="Osaka" charset="-128"/>
              </a:rPr>
              <a:pPr>
                <a:spcBef>
                  <a:spcPct val="0"/>
                </a:spcBef>
              </a:pPr>
              <a:t>37</a:t>
            </a:fld>
            <a:endParaRPr lang="en-US" altLang="en-US" sz="1100">
              <a:ea typeface="Osaka"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013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013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99FE59C-B2CE-8B49-92D1-08D609851798}" type="slidenum">
              <a:rPr lang="en-US" altLang="en-US" sz="1100">
                <a:ea typeface="Osaka" charset="-128"/>
              </a:rPr>
              <a:pPr>
                <a:spcBef>
                  <a:spcPct val="0"/>
                </a:spcBef>
              </a:pPr>
              <a:t>38</a:t>
            </a:fld>
            <a:endParaRPr lang="en-US" altLang="en-US" sz="1100">
              <a:ea typeface="Osaka" charset="-128"/>
            </a:endParaRPr>
          </a:p>
        </p:txBody>
      </p:sp>
      <p:sp>
        <p:nvSpPr>
          <p:cNvPr id="101380"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F6134638-AC13-5841-8250-AB49A9847025}" type="slidenum">
              <a:rPr lang="en-US" altLang="en-US" sz="1100">
                <a:ea typeface="Osaka" charset="-128"/>
              </a:rPr>
              <a:pPr algn="r" eaLnBrk="1" hangingPunct="1">
                <a:spcBef>
                  <a:spcPct val="0"/>
                </a:spcBef>
              </a:pPr>
              <a:t>38</a:t>
            </a:fld>
            <a:endParaRPr lang="en-US" altLang="en-US" sz="1100">
              <a:ea typeface="Osaka" charset="-128"/>
            </a:endParaRPr>
          </a:p>
        </p:txBody>
      </p:sp>
      <p:sp>
        <p:nvSpPr>
          <p:cNvPr id="101381" name="Rectangle 1026"/>
          <p:cNvSpPr>
            <a:spLocks noGrp="1" noRot="1" noChangeAspect="1" noChangeArrowheads="1" noTextEdit="1"/>
          </p:cNvSpPr>
          <p:nvPr>
            <p:ph type="sldImg"/>
          </p:nvPr>
        </p:nvSpPr>
        <p:spPr>
          <a:solidFill>
            <a:srgbClr val="FFFFFF"/>
          </a:solidFill>
          <a:ln/>
        </p:spPr>
      </p:sp>
      <p:sp>
        <p:nvSpPr>
          <p:cNvPr id="101382" name="Rectangle 1027"/>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Osaka" charset="-128"/>
              </a:rPr>
              <a:t>Use fabric encasements designed for bed bugs. The encasement drastically simplifies inspection, making early detection easier especially on the box spring which has lots of spots where bed bugs can hide. The most common site of escape is through the zipper and bed bug encasements have special zippers. Most bed bugs will die within 5 months, but leave the encasement on and sealed just in case.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Heat chambers are an option to heat difficult to treat items. The ZappBug model is easy to assemble, effective and the least expensive at about $1500</a:t>
            </a:r>
          </a:p>
        </p:txBody>
      </p:sp>
      <p:sp>
        <p:nvSpPr>
          <p:cNvPr id="9933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933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933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3B7DBF2-5880-0040-A7A7-5F46000D59D4}" type="slidenum">
              <a:rPr lang="en-US" altLang="en-US" sz="1100">
                <a:ea typeface="Osaka" charset="-128"/>
              </a:rPr>
              <a:pPr>
                <a:spcBef>
                  <a:spcPct val="0"/>
                </a:spcBef>
              </a:pPr>
              <a:t>39</a:t>
            </a:fld>
            <a:endParaRPr lang="en-US" altLang="en-US" sz="1100">
              <a:ea typeface="Osaka"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charset="0"/>
                <a:ea typeface="ＭＳ Ｐゴシック" charset="-128"/>
              </a:rPr>
              <a:t>No one reason is to blame for the increase in bed bug infestations. They were never fully gone, but a bed bug treatment was uncommon for pest control companies. The rise has been referred to at "the perfect storm." Most likely it is a combination of all these factors that resulted in the situation we are dealing with today. Bed bugs are back, regardless of how they got here. </a:t>
            </a:r>
          </a:p>
          <a:p>
            <a:pPr eaLnBrk="1" hangingPunct="1">
              <a:spcBef>
                <a:spcPct val="0"/>
              </a:spcBef>
            </a:pPr>
            <a:r>
              <a:rPr lang="en-US" altLang="en-US" dirty="0">
                <a:latin typeface="Arial" charset="0"/>
                <a:ea typeface="ＭＳ Ｐゴシック" charset="-128"/>
              </a:rPr>
              <a:t> </a:t>
            </a:r>
            <a:r>
              <a:rPr lang="en-US" altLang="en-US" b="1" dirty="0">
                <a:solidFill>
                  <a:srgbClr val="993300"/>
                </a:solidFill>
                <a:latin typeface="Arial" charset="0"/>
                <a:ea typeface="ＭＳ Ｐゴシック" charset="-128"/>
              </a:rPr>
              <a:t>Pesticide Resistance</a:t>
            </a:r>
            <a:r>
              <a:rPr lang="en-US" altLang="en-US" dirty="0">
                <a:solidFill>
                  <a:srgbClr val="993300"/>
                </a:solidFill>
                <a:latin typeface="Arial" charset="0"/>
                <a:ea typeface="ＭＳ Ｐゴシック" charset="-128"/>
              </a:rPr>
              <a:t>: An insect (yellow) survives a chemical application and passes those genes on to next generation</a:t>
            </a:r>
            <a:endParaRPr lang="en-US" altLang="en-US" dirty="0">
              <a:latin typeface="Arial" charset="0"/>
              <a:ea typeface="ＭＳ Ｐゴシック" charset="-128"/>
            </a:endParaRPr>
          </a:p>
          <a:p>
            <a:pPr eaLnBrk="1" hangingPunct="1">
              <a:spcBef>
                <a:spcPct val="0"/>
              </a:spcBef>
            </a:pPr>
            <a:r>
              <a:rPr lang="en-US" altLang="en-US" dirty="0">
                <a:solidFill>
                  <a:srgbClr val="993300"/>
                </a:solidFill>
                <a:latin typeface="Arial" charset="0"/>
                <a:ea typeface="ＭＳ Ｐゴシック" charset="-128"/>
              </a:rPr>
              <a:t>By the 1960’s bed bugs resistant to DDT were found worldwide</a:t>
            </a: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A78A4DF-2562-F84F-9E4F-0DA6D3FC88C9}" type="slidenum">
              <a:rPr lang="en-US" altLang="en-US" sz="1100">
                <a:latin typeface="Calibri" charset="0"/>
                <a:ea typeface="Osaka" charset="-128"/>
              </a:rPr>
              <a:pPr>
                <a:spcBef>
                  <a:spcPct val="0"/>
                </a:spcBef>
              </a:pPr>
              <a:t>4</a:t>
            </a:fld>
            <a:endParaRPr lang="en-US" altLang="en-US" sz="1100">
              <a:latin typeface="Calibri" charset="0"/>
              <a:ea typeface="Osaka"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Pesticides are no panacea for bed bugs; but they are useful tools within the context of an IPM effort.</a:t>
            </a: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EDA3C9C-241C-7D4B-A24B-DCC164411BE6}" type="slidenum">
              <a:rPr lang="en-US" altLang="en-US" sz="1100">
                <a:ea typeface="Osaka" charset="-128"/>
              </a:rPr>
              <a:pPr>
                <a:spcBef>
                  <a:spcPct val="0"/>
                </a:spcBef>
              </a:pPr>
              <a:t>41</a:t>
            </a:fld>
            <a:endParaRPr lang="en-US" altLang="en-US" sz="1100">
              <a:ea typeface="Osaka"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Combo products include Tandem, Transport and Temprid, and Bedlam PLUS</a:t>
            </a:r>
          </a:p>
          <a:p>
            <a:r>
              <a:rPr lang="en-US" altLang="en-US">
                <a:latin typeface="Arial" charset="0"/>
                <a:ea typeface="ＭＳ Ｐゴシック" charset="-128"/>
              </a:rPr>
              <a:t>Chemical dusts work better even on pyrethroid resistant pop b/c bed bugs take up more chemical when they walk through.</a:t>
            </a:r>
          </a:p>
          <a:p>
            <a:r>
              <a:rPr lang="en-US" altLang="en-US">
                <a:latin typeface="Arial" charset="0"/>
                <a:ea typeface="ＭＳ Ｐゴシック" charset="-128"/>
              </a:rPr>
              <a:t>Although there is some talk of resistance building Phantom (w chlorphenapyr a pyrrole) it still can be effective</a:t>
            </a:r>
          </a:p>
          <a:p>
            <a:r>
              <a:rPr lang="en-US" altLang="en-US">
                <a:latin typeface="Arial" charset="0"/>
                <a:ea typeface="ＭＳ Ｐゴシック" charset="-128"/>
              </a:rPr>
              <a:t>There is no evidence yet of resistance building to non-chemical desiccant dusts (Show CimeXa and DE here)</a:t>
            </a:r>
          </a:p>
          <a:p>
            <a:endParaRPr lang="en-US" altLang="en-US">
              <a:latin typeface="Arial" charset="0"/>
              <a:ea typeface="ＭＳ Ｐゴシック" charset="-128"/>
            </a:endParaRPr>
          </a:p>
        </p:txBody>
      </p:sp>
      <p:sp>
        <p:nvSpPr>
          <p:cNvPr id="11059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1059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1059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B6A5525-ABF7-B642-80B8-BF9D7F9D4C9A}" type="slidenum">
              <a:rPr lang="en-US" altLang="en-US" sz="1100">
                <a:ea typeface="Osaka" charset="-128"/>
              </a:rPr>
              <a:pPr>
                <a:spcBef>
                  <a:spcPct val="0"/>
                </a:spcBef>
              </a:pPr>
              <a:t>42</a:t>
            </a:fld>
            <a:endParaRPr lang="en-US" altLang="en-US" sz="1100">
              <a:ea typeface="Osaka"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126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126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39588C6-E18C-CC41-9027-110C6DE2D631}" type="slidenum">
              <a:rPr lang="en-US" altLang="en-US" sz="1100">
                <a:ea typeface="Osaka" charset="-128"/>
              </a:rPr>
              <a:pPr>
                <a:spcBef>
                  <a:spcPct val="0"/>
                </a:spcBef>
              </a:pPr>
              <a:t>43</a:t>
            </a:fld>
            <a:endParaRPr lang="en-US" altLang="en-US" sz="1100">
              <a:ea typeface="Osaka" charset="-128"/>
            </a:endParaRPr>
          </a:p>
        </p:txBody>
      </p:sp>
      <p:sp>
        <p:nvSpPr>
          <p:cNvPr id="112644"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4E643C8A-7228-CD42-923C-05256937C7D3}" type="slidenum">
              <a:rPr lang="en-US" altLang="en-US" sz="1100">
                <a:ea typeface="Osaka" charset="-128"/>
              </a:rPr>
              <a:pPr algn="r" eaLnBrk="1" hangingPunct="1">
                <a:spcBef>
                  <a:spcPct val="0"/>
                </a:spcBef>
              </a:pPr>
              <a:t>43</a:t>
            </a:fld>
            <a:endParaRPr lang="en-US" altLang="en-US" sz="1100">
              <a:ea typeface="Osaka" charset="-128"/>
            </a:endParaRPr>
          </a:p>
        </p:txBody>
      </p:sp>
      <p:sp>
        <p:nvSpPr>
          <p:cNvPr id="112645" name="Rectangle 2"/>
          <p:cNvSpPr>
            <a:spLocks noGrp="1" noRot="1" noChangeAspect="1" noChangeArrowheads="1" noTextEdit="1"/>
          </p:cNvSpPr>
          <p:nvPr>
            <p:ph type="sldImg"/>
          </p:nvPr>
        </p:nvSpPr>
        <p:spPr>
          <a:ln/>
        </p:spPr>
      </p:sp>
      <p:sp>
        <p:nvSpPr>
          <p:cNvPr id="1126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600"/>
              </a:spcBef>
            </a:pPr>
            <a:r>
              <a:rPr lang="en-US" altLang="en-US">
                <a:latin typeface="Arial" charset="0"/>
                <a:ea typeface="ＭＳ Ｐゴシック" charset="-128"/>
              </a:rPr>
              <a:t>Mike merchant’s picture on rt.</a:t>
            </a:r>
          </a:p>
          <a:p>
            <a:pPr eaLnBrk="1" hangingPunct="1">
              <a:spcBef>
                <a:spcPts val="600"/>
              </a:spcBef>
            </a:pPr>
            <a:endParaRPr lang="en-US" altLang="en-US">
              <a:latin typeface="Arial" charset="0"/>
              <a:ea typeface="ＭＳ Ｐゴシック" charset="-128"/>
            </a:endParaRPr>
          </a:p>
          <a:p>
            <a:pPr eaLnBrk="1" hangingPunct="1">
              <a:spcBef>
                <a:spcPts val="600"/>
              </a:spcBef>
            </a:pPr>
            <a:r>
              <a:rPr lang="en-US" altLang="en-US">
                <a:latin typeface="Arial" charset="0"/>
                <a:ea typeface="ＭＳ Ｐゴシック" charset="-128"/>
              </a:rPr>
              <a:t>Sprays should not have to be used by the PMP for cockroaches and rodents, but since there are few other options for bed bug management, sprays may need to be used.</a:t>
            </a:r>
          </a:p>
          <a:p>
            <a:pPr eaLnBrk="1" hangingPunct="1">
              <a:spcBef>
                <a:spcPts val="600"/>
              </a:spcBef>
            </a:pPr>
            <a:endParaRPr lang="en-US" altLang="en-US">
              <a:latin typeface="Arial" charset="0"/>
              <a:ea typeface="ＭＳ Ｐゴシック" charset="-128"/>
            </a:endParaRPr>
          </a:p>
          <a:p>
            <a:pPr eaLnBrk="1" hangingPunct="1">
              <a:spcBef>
                <a:spcPts val="600"/>
              </a:spcBef>
            </a:pPr>
            <a:r>
              <a:rPr lang="en-US" altLang="en-US">
                <a:latin typeface="Arial" charset="0"/>
                <a:ea typeface="ＭＳ Ｐゴシック" charset="-128"/>
              </a:rPr>
              <a:t> “Do It Yourself” sprays may be repellent, causing bed bugs to move away from the treated area. Their use can spread the problem, making the bed bugs harder to deal with and MORE expensive for a professional to treat (because of a larger treatment area). PMPs have the expertise and products to treat bed bugs. Residents should focus their efforts on nonchemical control practices.</a:t>
            </a:r>
          </a:p>
          <a:p>
            <a:pPr eaLnBrk="1" hangingPunct="1">
              <a:spcBef>
                <a:spcPts val="600"/>
              </a:spcBef>
            </a:pPr>
            <a:endParaRPr lang="en-US" altLang="en-US">
              <a:latin typeface="Arial" charset="0"/>
              <a:ea typeface="ＭＳ Ｐゴシック" charset="-128"/>
            </a:endParaRPr>
          </a:p>
          <a:p>
            <a:pPr>
              <a:spcBef>
                <a:spcPts val="600"/>
              </a:spcBef>
            </a:pPr>
            <a:r>
              <a:rPr lang="en-US" altLang="en-US">
                <a:latin typeface="Arial" charset="0"/>
                <a:ea typeface="ＭＳ Ｐゴシック" charset="-128"/>
              </a:rPr>
              <a:t>Sprays should not be used in the units occupied by people with chemical sensitivities, or in adjacent or neighboring units, common areas (such as the halls, lobby, laundry room, elevator, or stairs), or along paths of travel. Infants and children, the elderly, and pregnant women are at greater risk for adverse health effects associated with exposure to pesticides and thus it makes sense to use reduced risk practices, follow label instructions, and practice prevention-based approaches that reduce reliance on chemical control measures.</a:t>
            </a:r>
          </a:p>
          <a:p>
            <a:pPr eaLnBrk="1" hangingPunct="1"/>
            <a:endParaRPr lang="en-US" altLang="en-US">
              <a:latin typeface="Arial" charset="0"/>
              <a:ea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defRPr/>
            </a:pPr>
            <a:r>
              <a:rPr lang="en-US" sz="1200" dirty="0"/>
              <a:t>Elimination standard should be no bed bugs found during two consecutive visits based on resident interview, visual inspection, and monitors.</a:t>
            </a:r>
            <a:endParaRPr lang="en-US" altLang="en-US" sz="1600" dirty="0">
              <a:solidFill>
                <a:srgbClr val="993300"/>
              </a:solidFill>
            </a:endParaRPr>
          </a:p>
        </p:txBody>
      </p:sp>
      <p:sp>
        <p:nvSpPr>
          <p:cNvPr id="10854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0854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0854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0E58E9D-CE13-B34F-A738-F3301BA43550}" type="slidenum">
              <a:rPr lang="en-US" altLang="en-US" sz="1100">
                <a:ea typeface="Osaka" charset="-128"/>
              </a:rPr>
              <a:pPr>
                <a:spcBef>
                  <a:spcPct val="0"/>
                </a:spcBef>
              </a:pPr>
              <a:t>44</a:t>
            </a:fld>
            <a:endParaRPr lang="en-US" altLang="en-US" sz="1100">
              <a:ea typeface="Osaka"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064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064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A926867-413D-BB43-9E0E-6C05630D5909}" type="slidenum">
              <a:rPr lang="en-US" altLang="en-US" sz="1100">
                <a:ea typeface="Osaka" charset="-128"/>
              </a:rPr>
              <a:pPr>
                <a:spcBef>
                  <a:spcPct val="0"/>
                </a:spcBef>
              </a:pPr>
              <a:t>45</a:t>
            </a:fld>
            <a:endParaRPr lang="en-US" altLang="en-US" sz="1100">
              <a:ea typeface="Osaka" charset="-128"/>
            </a:endParaRPr>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Arial" charset="0"/>
              <a:ea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Arial" charset="0"/>
              <a:ea typeface="ＭＳ Ｐゴシック" charset="-128"/>
            </a:endParaRPr>
          </a:p>
        </p:txBody>
      </p:sp>
      <p:sp>
        <p:nvSpPr>
          <p:cNvPr id="12083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2083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2083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630D37E-709E-4149-8379-1160B32E7E29}" type="slidenum">
              <a:rPr lang="en-US" altLang="en-US" sz="1100">
                <a:ea typeface="Osaka" charset="-128"/>
              </a:rPr>
              <a:pPr>
                <a:spcBef>
                  <a:spcPct val="0"/>
                </a:spcBef>
              </a:pPr>
              <a:t>46</a:t>
            </a:fld>
            <a:endParaRPr lang="en-US" altLang="en-US" sz="1100">
              <a:ea typeface="Osaka"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9855C1D1-1F15-5C4F-B1E7-CB456B47C745}"/>
              </a:ext>
            </a:extLst>
          </p:cNvPr>
          <p:cNvSpPr>
            <a:spLocks noGrp="1" noRot="1" noChangeAspect="1" noChangeArrowheads="1" noTextEdit="1"/>
          </p:cNvSpPr>
          <p:nvPr>
            <p:ph type="sldImg"/>
          </p:nvPr>
        </p:nvSpPr>
        <p:spPr>
          <a:ln/>
        </p:spPr>
      </p:sp>
      <p:sp>
        <p:nvSpPr>
          <p:cNvPr id="159747" name="Notes Placeholder 2">
            <a:extLst>
              <a:ext uri="{FF2B5EF4-FFF2-40B4-BE49-F238E27FC236}">
                <a16:creationId xmlns:a16="http://schemas.microsoft.com/office/drawing/2014/main" id="{43D503F7-7FAC-5546-8AFA-6F4D6C4D95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anose="020B0300000000000000" pitchFamily="34" charset="-128"/>
            </a:endParaRPr>
          </a:p>
        </p:txBody>
      </p:sp>
      <p:sp>
        <p:nvSpPr>
          <p:cNvPr id="159748" name="Header Placeholder 3">
            <a:extLst>
              <a:ext uri="{FF2B5EF4-FFF2-40B4-BE49-F238E27FC236}">
                <a16:creationId xmlns:a16="http://schemas.microsoft.com/office/drawing/2014/main" id="{FB82DF80-4606-1F41-AA21-A24411FCF94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l" defTabSz="455613"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rPr>
              <a:t>IPM in Multifamily Housing Training</a:t>
            </a:r>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
        <p:nvSpPr>
          <p:cNvPr id="159749" name="Footer Placeholder 4">
            <a:extLst>
              <a:ext uri="{FF2B5EF4-FFF2-40B4-BE49-F238E27FC236}">
                <a16:creationId xmlns:a16="http://schemas.microsoft.com/office/drawing/2014/main" id="{6806BB78-813F-084B-9D99-05C69567D55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l" defTabSz="455613"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rPr>
              <a:t>www.StopPests.org</a:t>
            </a:r>
          </a:p>
        </p:txBody>
      </p:sp>
      <p:sp>
        <p:nvSpPr>
          <p:cNvPr id="159750" name="Slide Number Placeholder 5">
            <a:extLst>
              <a:ext uri="{FF2B5EF4-FFF2-40B4-BE49-F238E27FC236}">
                <a16:creationId xmlns:a16="http://schemas.microsoft.com/office/drawing/2014/main" id="{0D9B7F6D-78C9-7C41-BAF2-68E1A95AD42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r" defTabSz="455613"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a:pPr>
            <a:fld id="{72D4521F-CCAC-4845-9B7A-8C090C6D4B7E}"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anose="020B0300000000000000" pitchFamily="34" charset="-128"/>
                <a:cs typeface="+mn-cs"/>
              </a:rPr>
              <a:pPr marL="0" marR="0" lvl="0" indent="0" algn="r" defTabSz="455613"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a:pPr>
              <a:t>47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12325200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6C2CE82-7499-A649-AC5C-E458EE75725D}" type="slidenum">
              <a:rPr lang="en-US" altLang="en-US" sz="1100">
                <a:ea typeface="Osaka" charset="-128"/>
              </a:rPr>
              <a:pPr>
                <a:spcBef>
                  <a:spcPct val="0"/>
                </a:spcBef>
              </a:pPr>
              <a:t>48</a:t>
            </a:fld>
            <a:endParaRPr lang="en-US" altLang="en-US" sz="1100">
              <a:ea typeface="Osaka"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Rev. 8-10-17</a:t>
            </a:r>
          </a:p>
          <a:p>
            <a:r>
              <a:rPr lang="en-US" altLang="en-US">
                <a:latin typeface="Arial" charset="0"/>
                <a:ea typeface="ＭＳ Ｐゴシック" charset="-128"/>
              </a:rPr>
              <a:t>This presentation focuses on bed bugs. It covers the biology, behavior, and what you should do up to the point where the PMP gets involved. From there, follow the pest control company's procedure. </a:t>
            </a:r>
          </a:p>
          <a:p>
            <a:endParaRPr lang="en-US" altLang="en-US">
              <a:latin typeface="Arial" charset="0"/>
              <a:ea typeface="ＭＳ Ｐゴシック" charset="-128"/>
            </a:endParaRPr>
          </a:p>
          <a:p>
            <a:r>
              <a:rPr lang="en-US" altLang="en-US">
                <a:latin typeface="Arial" charset="0"/>
                <a:ea typeface="ＭＳ Ｐゴシック" charset="-128"/>
              </a:rPr>
              <a:t>Reference: For an evaluation of bed bug control options, see: http://www.nchh.org/Portals/0/Contents/bedbug_report.pdf</a:t>
            </a:r>
          </a:p>
        </p:txBody>
      </p:sp>
      <p:sp>
        <p:nvSpPr>
          <p:cNvPr id="16389"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Tree>
    <p:extLst>
      <p:ext uri="{BB962C8B-B14F-4D97-AF65-F5344CB8AC3E}">
        <p14:creationId xmlns:p14="http://schemas.microsoft.com/office/powerpoint/2010/main" val="2544860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266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266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F1D5267-BB55-C949-BBD9-5DDE66B70871}" type="slidenum">
              <a:rPr lang="en-US" altLang="en-US" sz="1100">
                <a:ea typeface="Osaka" charset="-128"/>
              </a:rPr>
              <a:pPr>
                <a:spcBef>
                  <a:spcPct val="0"/>
                </a:spcBef>
              </a:pPr>
              <a:t>5</a:t>
            </a:fld>
            <a:endParaRPr lang="en-US" altLang="en-US" sz="1100">
              <a:ea typeface="Osaka" charset="-128"/>
            </a:endParaRPr>
          </a:p>
        </p:txBody>
      </p:sp>
      <p:sp>
        <p:nvSpPr>
          <p:cNvPr id="26628"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A7F0E0D9-1B09-8943-A5DF-9810F27985DE}" type="slidenum">
              <a:rPr lang="en-US" altLang="en-US" sz="1100">
                <a:ea typeface="Osaka" charset="-128"/>
              </a:rPr>
              <a:pPr algn="r" eaLnBrk="1" hangingPunct="1">
                <a:spcBef>
                  <a:spcPct val="0"/>
                </a:spcBef>
              </a:pPr>
              <a:t>5</a:t>
            </a:fld>
            <a:endParaRPr lang="en-US" altLang="en-US" sz="1100">
              <a:ea typeface="Osaka" charset="-128"/>
            </a:endParaRPr>
          </a:p>
        </p:txBody>
      </p:sp>
      <p:sp>
        <p:nvSpPr>
          <p:cNvPr id="26629" name="Rectangle 2"/>
          <p:cNvSpPr>
            <a:spLocks noGrp="1" noRot="1" noChangeAspect="1" noChangeArrowheads="1" noTextEdit="1"/>
          </p:cNvSpPr>
          <p:nvPr>
            <p:ph type="sldImg"/>
          </p:nvPr>
        </p:nvSpPr>
        <p:spPr>
          <a:ln/>
        </p:spPr>
      </p:sp>
      <p:sp>
        <p:nvSpPr>
          <p:cNvPr id="266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ea typeface="ＭＳ Ｐゴシック" charset="-128"/>
              </a:rPr>
              <a:t>Although bed bugs have not been shown to transmit disease, they do have an effect on physical and mental health. In 2010 EPA and CDC issued a joint statement, classifying bed bugs as a "pest of significant public health importance.”</a:t>
            </a:r>
          </a:p>
          <a:p>
            <a:endParaRPr lang="en-US" sz="1200" b="0" i="0" kern="1200" dirty="0">
              <a:solidFill>
                <a:schemeClr val="tx1"/>
              </a:solidFill>
              <a:effectLst/>
              <a:latin typeface="Arial" pitchFamily="-112" charset="0"/>
              <a:ea typeface="ＭＳ Ｐゴシック" pitchFamily="84" charset="-128"/>
              <a:cs typeface="ＭＳ Ｐゴシック" pitchFamily="19" charset="-128"/>
            </a:endParaRPr>
          </a:p>
          <a:p>
            <a:r>
              <a:rPr lang="en-US" sz="1200" b="0" i="0" kern="1200" dirty="0">
                <a:solidFill>
                  <a:schemeClr val="tx1"/>
                </a:solidFill>
                <a:effectLst/>
                <a:latin typeface="Arial" pitchFamily="-112" charset="0"/>
                <a:ea typeface="ＭＳ Ｐゴシック" pitchFamily="84" charset="-128"/>
                <a:cs typeface="ＭＳ Ｐゴシック" pitchFamily="19" charset="-128"/>
              </a:rPr>
              <a:t>Dr.</a:t>
            </a:r>
            <a:r>
              <a:rPr lang="en-US" sz="1200" b="0" i="0" kern="1200" baseline="0" dirty="0">
                <a:solidFill>
                  <a:schemeClr val="tx1"/>
                </a:solidFill>
                <a:effectLst/>
                <a:latin typeface="Arial" pitchFamily="-112" charset="0"/>
                <a:ea typeface="ＭＳ Ｐゴシック" pitchFamily="84" charset="-128"/>
                <a:cs typeface="ＭＳ Ｐゴシック" pitchFamily="19" charset="-128"/>
              </a:rPr>
              <a:t> Dawn Gouge clarifies: </a:t>
            </a:r>
            <a:r>
              <a:rPr lang="en-US" sz="1200" b="0" i="0" kern="1200" dirty="0">
                <a:solidFill>
                  <a:schemeClr val="tx1"/>
                </a:solidFill>
                <a:effectLst/>
                <a:latin typeface="Arial" pitchFamily="-112" charset="0"/>
                <a:ea typeface="ＭＳ Ｐゴシック" pitchFamily="84" charset="-128"/>
                <a:cs typeface="ＭＳ Ｐゴシック" pitchFamily="19" charset="-128"/>
              </a:rPr>
              <a:t>Bed bugs do not transmit disease </a:t>
            </a:r>
            <a:r>
              <a:rPr lang="en-US" sz="1200" b="0" i="0" u="sng" kern="1200" dirty="0">
                <a:solidFill>
                  <a:schemeClr val="tx1"/>
                </a:solidFill>
                <a:effectLst/>
                <a:latin typeface="Arial" pitchFamily="-112" charset="0"/>
                <a:ea typeface="ＭＳ Ｐゴシック" pitchFamily="84" charset="-128"/>
                <a:cs typeface="ＭＳ Ｐゴシック" pitchFamily="19" charset="-128"/>
              </a:rPr>
              <a:t>under normal living conditions</a:t>
            </a:r>
            <a:endParaRPr lang="en-US" sz="1200" b="0" i="0" kern="1200" dirty="0">
              <a:solidFill>
                <a:schemeClr val="tx1"/>
              </a:solidFill>
              <a:effectLst/>
              <a:latin typeface="Arial" pitchFamily="-112" charset="0"/>
              <a:ea typeface="ＭＳ Ｐゴシック" pitchFamily="84" charset="-128"/>
              <a:cs typeface="ＭＳ Ｐゴシック" pitchFamily="19" charset="-128"/>
            </a:endParaRPr>
          </a:p>
          <a:p>
            <a:r>
              <a:rPr lang="en-US" sz="1200" b="0" i="0" kern="1200" dirty="0">
                <a:solidFill>
                  <a:schemeClr val="tx1"/>
                </a:solidFill>
                <a:effectLst/>
                <a:latin typeface="Arial" pitchFamily="-112" charset="0"/>
                <a:ea typeface="ＭＳ Ｐゴシック" pitchFamily="84" charset="-128"/>
                <a:cs typeface="ＭＳ Ｐゴシック" pitchFamily="19" charset="-128"/>
              </a:rPr>
              <a:t>They can vector a number of bacterial pathogens e.g., Q fever and trench fever pathogens.</a:t>
            </a:r>
          </a:p>
          <a:p>
            <a:pPr eaLnBrk="1" hangingPunct="1"/>
            <a:endParaRPr lang="en-US" altLang="en-US" dirty="0">
              <a:latin typeface="Arial" charset="0"/>
              <a:ea typeface="ＭＳ Ｐゴシック" charset="-128"/>
            </a:endParaRPr>
          </a:p>
          <a:p>
            <a:pPr eaLnBrk="1" hangingPunct="1"/>
            <a:endParaRPr lang="en-US" altLang="en-US" dirty="0">
              <a:latin typeface="Arial" charset="0"/>
              <a:ea typeface="ＭＳ Ｐゴシック" charset="-128"/>
            </a:endParaRPr>
          </a:p>
          <a:p>
            <a:pPr eaLnBrk="1" hangingPunct="1"/>
            <a:r>
              <a:rPr lang="en-US" altLang="en-US" dirty="0">
                <a:latin typeface="Arial" charset="0"/>
                <a:ea typeface="ＭＳ Ｐゴシック" charset="-128"/>
              </a:rPr>
              <a:t>Physical effects could result from scratching the welts that show up on some people from the bed bug bite. The elderly and children may not have the self control to stop scratching and infection can result.</a:t>
            </a:r>
          </a:p>
          <a:p>
            <a:pPr eaLnBrk="1" hangingPunct="1"/>
            <a:endParaRPr lang="en-US" altLang="en-US" dirty="0">
              <a:latin typeface="Arial" charset="0"/>
              <a:ea typeface="ＭＳ Ｐゴシック" charset="-128"/>
            </a:endParaRPr>
          </a:p>
          <a:p>
            <a:pPr eaLnBrk="1" hangingPunct="1"/>
            <a:r>
              <a:rPr lang="en-US" altLang="en-US" dirty="0">
                <a:latin typeface="Arial" charset="0"/>
                <a:ea typeface="ＭＳ Ｐゴシック" charset="-128"/>
              </a:rPr>
              <a:t>Many people with bed bugs cannot sleep and suffer negative effects. The stress from having bed bugs, having to treat them, and having to pay for it can take a significant toll.</a:t>
            </a:r>
          </a:p>
          <a:p>
            <a:pPr eaLnBrk="1" hangingPunct="1"/>
            <a:endParaRPr lang="en-US" altLang="en-US" dirty="0">
              <a:latin typeface="Arial"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charset="0"/>
                <a:ea typeface="ＭＳ Ｐゴシック" charset="-128"/>
              </a:rPr>
              <a:t>Pictures? </a:t>
            </a: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E86A54C-4D58-FD49-AFE3-A97FE8D7EE2D}" type="slidenum">
              <a:rPr lang="en-US" altLang="en-US" sz="1100">
                <a:solidFill>
                  <a:srgbClr val="000000"/>
                </a:solidFill>
                <a:ea typeface="Osaka" charset="-128"/>
              </a:rPr>
              <a:pPr>
                <a:spcBef>
                  <a:spcPct val="0"/>
                </a:spcBef>
              </a:pPr>
              <a:t>6</a:t>
            </a:fld>
            <a:endParaRPr lang="en-US" altLang="en-US" sz="1100">
              <a:solidFill>
                <a:srgbClr val="000000"/>
              </a:solidFill>
              <a:ea typeface="Osaka"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307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307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25270ED-1B23-B646-8B29-139D901A04CB}" type="slidenum">
              <a:rPr lang="en-US" altLang="en-US" sz="1100">
                <a:ea typeface="Osaka" charset="-128"/>
              </a:rPr>
              <a:pPr>
                <a:spcBef>
                  <a:spcPct val="0"/>
                </a:spcBef>
              </a:pPr>
              <a:t>7</a:t>
            </a:fld>
            <a:endParaRPr lang="en-US" altLang="en-US" sz="1100">
              <a:ea typeface="Osaka" charset="-128"/>
            </a:endParaRPr>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Bed bugs can be two different shapes, depending on when they last fed. They expand when full of blood and quickly (within a few hours) digest the blood and poop out the excess so that they are flat again. A recently fed bed bug will be plump, but after it digests it is back to being flat. </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Like cockroaches, baby bed bugs look like the adults, only smaller.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 Mike Merchant’s slide</a:t>
            </a:r>
          </a:p>
          <a:p>
            <a:pPr eaLnBrk="1" hangingPunct="1">
              <a:spcBef>
                <a:spcPct val="0"/>
              </a:spcBef>
            </a:pPr>
            <a:r>
              <a:rPr lang="en-US" altLang="en-US">
                <a:latin typeface="Arial" charset="0"/>
                <a:ea typeface="ＭＳ Ｐゴシック" charset="-128"/>
              </a:rPr>
              <a:t>Note that during feeding the adult bed bug’s body becomes distended with blood.  This is normal.  Not all bed bugs will look exactly alike.</a:t>
            </a: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8E0713D-7630-F848-87E6-915534F49D7A}" type="slidenum">
              <a:rPr lang="en-US" altLang="en-US" sz="1100">
                <a:latin typeface="Calibri" charset="0"/>
                <a:ea typeface="Osaka" charset="-128"/>
              </a:rPr>
              <a:pPr>
                <a:spcBef>
                  <a:spcPct val="0"/>
                </a:spcBef>
              </a:pPr>
              <a:t>8</a:t>
            </a:fld>
            <a:endParaRPr lang="en-US" altLang="en-US" sz="1100">
              <a:latin typeface="Calibri" charset="0"/>
              <a:ea typeface="Osaka"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348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348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7CCC604-4FF2-7242-91FF-FFF6DB76549A}" type="slidenum">
              <a:rPr lang="en-US" altLang="en-US" sz="1100">
                <a:ea typeface="Osaka" charset="-128"/>
              </a:rPr>
              <a:pPr>
                <a:spcBef>
                  <a:spcPct val="0"/>
                </a:spcBef>
              </a:pPr>
              <a:t>9</a:t>
            </a:fld>
            <a:endParaRPr lang="en-US" altLang="en-US" sz="1100">
              <a:ea typeface="Osaka" charset="-128"/>
            </a:endParaRPr>
          </a:p>
        </p:txBody>
      </p:sp>
      <p:sp>
        <p:nvSpPr>
          <p:cNvPr id="34820"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C6B68731-7CF7-794D-8EDE-75E0695579C5}" type="slidenum">
              <a:rPr lang="en-US" altLang="en-US" sz="1100">
                <a:ea typeface="Osaka" charset="-128"/>
              </a:rPr>
              <a:pPr algn="r" eaLnBrk="1" hangingPunct="1">
                <a:spcBef>
                  <a:spcPct val="0"/>
                </a:spcBef>
              </a:pPr>
              <a:t>9</a:t>
            </a:fld>
            <a:endParaRPr lang="en-US" altLang="en-US" sz="1100">
              <a:ea typeface="Osaka" charset="-128"/>
            </a:endParaRPr>
          </a:p>
        </p:txBody>
      </p:sp>
      <p:sp>
        <p:nvSpPr>
          <p:cNvPr id="34821" name="Rectangle 2"/>
          <p:cNvSpPr>
            <a:spLocks noGrp="1" noRot="1" noChangeAspect="1" noChangeArrowheads="1" noTextEdit="1"/>
          </p:cNvSpPr>
          <p:nvPr>
            <p:ph type="sldImg"/>
          </p:nvPr>
        </p:nvSpPr>
        <p:spPr>
          <a:ln/>
        </p:spPr>
      </p:sp>
      <p:sp>
        <p:nvSpPr>
          <p:cNvPr id="348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Bed bugs will wedge into any crack that a credit card edge can fit into.</a:t>
            </a:r>
          </a:p>
          <a:p>
            <a:pPr eaLnBrk="1" hangingPunct="1"/>
            <a:r>
              <a:rPr lang="en-US" altLang="en-US">
                <a:latin typeface="Arial" charset="0"/>
                <a:ea typeface="ＭＳ Ｐゴシック" charset="-128"/>
              </a:rPr>
              <a:t> </a:t>
            </a:r>
          </a:p>
          <a:p>
            <a:pPr eaLnBrk="1" hangingPunct="1"/>
            <a:r>
              <a:rPr lang="en-US" altLang="en-US">
                <a:latin typeface="Arial" charset="0"/>
                <a:ea typeface="ＭＳ Ｐゴシック" charset="-128"/>
              </a:rPr>
              <a:t>Although they are usually active at night, bed bugs will feed during the day if hungry. Most of the time, they are hiding in cracks and crevices near where they last fed. </a:t>
            </a:r>
            <a:r>
              <a:rPr lang="en-US" altLang="en-US" i="1">
                <a:latin typeface="Arial" charset="0"/>
                <a:ea typeface="ＭＳ Ｐゴシック" charset="-128"/>
              </a:rPr>
              <a:t>Usually where there is one, there will be more, but they are not dependent on each other, so “loners” can occur. Hiding spots can be in the furniture where people sleep (sofas, recliners, mattresses, box springs, and bed frames), the furniture next to the bed, lamps, alarm clocks, picture frames on the walls, baseboards, the edges of the carpets, electric outlets, and draperies.</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They can get into other units and be carried home by staff members by hitchhiking on bags and used furniture (especially stuff that was picked up from trash) or by crawling into new units through walls.</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Bed bugs will always be found crawling, never flying, jumping, or burrowing.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7597A77-8A62-674A-8E11-1C0FEC45BED6}" type="datetime1">
              <a:rPr lang="en-US" altLang="en-US" smtClean="0"/>
              <a:pPr>
                <a:defRPr/>
              </a:pPr>
              <a:t>9/25/23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2A2C950-95D1-3A4A-9321-4B5B8FB70839}" type="slidenum">
              <a:rPr lang="en-US" altLang="en-US" smtClean="0"/>
              <a:pPr>
                <a:defRPr/>
              </a:pPr>
              <a:t>‹#›</a:t>
            </a:fld>
            <a:endParaRPr lang="en-US" altLang="en-US"/>
          </a:p>
        </p:txBody>
      </p:sp>
    </p:spTree>
    <p:extLst>
      <p:ext uri="{BB962C8B-B14F-4D97-AF65-F5344CB8AC3E}">
        <p14:creationId xmlns:p14="http://schemas.microsoft.com/office/powerpoint/2010/main" val="1437561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E8A32C-EECD-E74B-BFFE-3352C5E45437}" type="datetime1">
              <a:rPr lang="en-US" altLang="en-US" smtClean="0"/>
              <a:pPr>
                <a:defRPr/>
              </a:pPr>
              <a:t>9/25/23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D4CB68E-ECB9-DA44-A5FB-83A492784777}" type="slidenum">
              <a:rPr lang="en-US" altLang="en-US" smtClean="0"/>
              <a:pPr>
                <a:defRPr/>
              </a:pPr>
              <a:t>‹#›</a:t>
            </a:fld>
            <a:endParaRPr lang="en-US" altLang="en-US"/>
          </a:p>
        </p:txBody>
      </p:sp>
    </p:spTree>
    <p:extLst>
      <p:ext uri="{BB962C8B-B14F-4D97-AF65-F5344CB8AC3E}">
        <p14:creationId xmlns:p14="http://schemas.microsoft.com/office/powerpoint/2010/main" val="3944571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F18E23-F9C9-2142-A0CF-C5CCE17E1A94}" type="datetime1">
              <a:rPr lang="en-US" altLang="en-US" smtClean="0"/>
              <a:pPr>
                <a:defRPr/>
              </a:pPr>
              <a:t>9/25/23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5F39619-BDA4-1343-BA96-B47C639C897C}" type="slidenum">
              <a:rPr lang="en-US" altLang="en-US" smtClean="0"/>
              <a:pPr>
                <a:defRPr/>
              </a:pPr>
              <a:t>‹#›</a:t>
            </a:fld>
            <a:endParaRPr lang="en-US" altLang="en-US"/>
          </a:p>
        </p:txBody>
      </p:sp>
    </p:spTree>
    <p:extLst>
      <p:ext uri="{BB962C8B-B14F-4D97-AF65-F5344CB8AC3E}">
        <p14:creationId xmlns:p14="http://schemas.microsoft.com/office/powerpoint/2010/main" val="4087386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27"/>
        <p:cNvGrpSpPr/>
        <p:nvPr/>
      </p:nvGrpSpPr>
      <p:grpSpPr>
        <a:xfrm>
          <a:off x="0" y="0"/>
          <a:ext cx="0" cy="0"/>
          <a:chOff x="0" y="0"/>
          <a:chExt cx="0" cy="0"/>
        </a:xfrm>
      </p:grpSpPr>
      <p:sp>
        <p:nvSpPr>
          <p:cNvPr id="31" name="Shape 31"/>
          <p:cNvSpPr txBox="1">
            <a:spLocks noGrp="1"/>
          </p:cNvSpPr>
          <p:nvPr>
            <p:ph type="sldNum" idx="12"/>
          </p:nvPr>
        </p:nvSpPr>
        <p:spPr>
          <a:xfrm>
            <a:off x="6553201" y="6416675"/>
            <a:ext cx="2133599" cy="244474"/>
          </a:xfrm>
          <a:prstGeom prst="rect">
            <a:avLst/>
          </a:prstGeom>
          <a:noFill/>
          <a:ln>
            <a:noFill/>
          </a:ln>
        </p:spPr>
        <p:txBody>
          <a:bodyPr lIns="45700" tIns="45700" rIns="45700" bIns="45700" anchor="ctr" anchorCtr="0">
            <a:noAutofit/>
          </a:bodyPr>
          <a:lstStyle/>
          <a:p>
            <a:pPr>
              <a:defRPr/>
            </a:pPr>
            <a:fld id="{96B42F0A-AFBE-E84B-AB50-54266582B857}" type="slidenum">
              <a:rPr lang="en-US" altLang="en-US" smtClean="0"/>
              <a:pPr>
                <a:defRPr/>
              </a:pPr>
              <a:t>‹#›</a:t>
            </a:fld>
            <a:endParaRPr lang="en-US" altLang="en-US"/>
          </a:p>
        </p:txBody>
      </p:sp>
    </p:spTree>
    <p:extLst>
      <p:ext uri="{BB962C8B-B14F-4D97-AF65-F5344CB8AC3E}">
        <p14:creationId xmlns:p14="http://schemas.microsoft.com/office/powerpoint/2010/main" val="86712899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w/ People Thumbnails">
    <p:spTree>
      <p:nvGrpSpPr>
        <p:cNvPr id="1" name=""/>
        <p:cNvGrpSpPr/>
        <p:nvPr/>
      </p:nvGrpSpPr>
      <p:grpSpPr>
        <a:xfrm>
          <a:off x="0" y="0"/>
          <a:ext cx="0" cy="0"/>
          <a:chOff x="0" y="0"/>
          <a:chExt cx="0" cy="0"/>
        </a:xfrm>
      </p:grpSpPr>
      <p:sp>
        <p:nvSpPr>
          <p:cNvPr id="8" name="Title 1"/>
          <p:cNvSpPr>
            <a:spLocks noGrp="1"/>
          </p:cNvSpPr>
          <p:nvPr>
            <p:ph type="title"/>
          </p:nvPr>
        </p:nvSpPr>
        <p:spPr>
          <a:xfrm>
            <a:off x="1384385" y="4203192"/>
            <a:ext cx="7412166" cy="1359408"/>
          </a:xfrm>
        </p:spPr>
        <p:txBody>
          <a:bodyPr lIns="0" tIns="0" rIns="0" bIns="0" anchor="t"/>
          <a:lstStyle>
            <a:lvl1pPr algn="l">
              <a:defRPr sz="4000" b="1" cap="all"/>
            </a:lvl1pPr>
          </a:lstStyle>
          <a:p>
            <a:r>
              <a:rPr lang="en-US"/>
              <a:t>Click to edit Master title style</a:t>
            </a:r>
            <a:endParaRPr lang="en-US" dirty="0"/>
          </a:p>
        </p:txBody>
      </p:sp>
      <p:sp>
        <p:nvSpPr>
          <p:cNvPr id="9" name="Text Placeholder 2"/>
          <p:cNvSpPr>
            <a:spLocks noGrp="1"/>
          </p:cNvSpPr>
          <p:nvPr>
            <p:ph type="body" idx="1"/>
          </p:nvPr>
        </p:nvSpPr>
        <p:spPr>
          <a:xfrm>
            <a:off x="1408705" y="2717292"/>
            <a:ext cx="7387845" cy="1500187"/>
          </a:xfrm>
        </p:spPr>
        <p:txBody>
          <a:bodyPr lIns="0" tIns="0" rIns="0"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6918994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w/ Bottom Bar">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45513" y="6237288"/>
            <a:ext cx="6096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a:spLocks noGrp="1"/>
          </p:cNvSpPr>
          <p:nvPr>
            <p:ph type="title"/>
          </p:nvPr>
        </p:nvSpPr>
        <p:spPr>
          <a:xfrm>
            <a:off x="656214" y="353568"/>
            <a:ext cx="8077830" cy="731838"/>
          </a:xfrm>
        </p:spPr>
        <p:txBody>
          <a:bodyPr lIns="0" tIns="0" rIns="0" bIns="0"/>
          <a:lstStyle>
            <a:lvl1pPr algn="l">
              <a:defRPr/>
            </a:lvl1pPr>
          </a:lstStyle>
          <a:p>
            <a:r>
              <a:rPr lang="en-US"/>
              <a:t>Click to edit Master title style</a:t>
            </a:r>
            <a:endParaRPr lang="en-US" dirty="0"/>
          </a:p>
        </p:txBody>
      </p:sp>
      <p:sp>
        <p:nvSpPr>
          <p:cNvPr id="5" name="Content Placeholder 2"/>
          <p:cNvSpPr>
            <a:spLocks noGrp="1"/>
          </p:cNvSpPr>
          <p:nvPr>
            <p:ph idx="1"/>
          </p:nvPr>
        </p:nvSpPr>
        <p:spPr>
          <a:xfrm>
            <a:off x="654690" y="1115568"/>
            <a:ext cx="8077830" cy="47137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2"/>
          <p:cNvSpPr>
            <a:spLocks noGrp="1"/>
          </p:cNvSpPr>
          <p:nvPr>
            <p:ph type="dt" sz="half" idx="10"/>
          </p:nvPr>
        </p:nvSpPr>
        <p:spPr>
          <a:xfrm>
            <a:off x="6640513" y="6386513"/>
            <a:ext cx="773112" cy="365125"/>
          </a:xfrm>
        </p:spPr>
        <p:txBody>
          <a:bodyPr/>
          <a:lstStyle>
            <a:lvl1pPr>
              <a:defRPr smtClean="0">
                <a:solidFill>
                  <a:schemeClr val="bg1"/>
                </a:solidFill>
              </a:defRPr>
            </a:lvl1pPr>
          </a:lstStyle>
          <a:p>
            <a:pPr>
              <a:defRPr/>
            </a:pPr>
            <a:fld id="{5E1EBCFE-C234-524E-97F3-0910D52E5E8A}" type="datetime1">
              <a:rPr lang="en-US" altLang="en-US" smtClean="0"/>
              <a:pPr>
                <a:defRPr/>
              </a:pPr>
              <a:t>9/25/23</a:t>
            </a:fld>
            <a:endParaRPr lang="en-US" altLang="en-US"/>
          </a:p>
        </p:txBody>
      </p:sp>
      <p:sp>
        <p:nvSpPr>
          <p:cNvPr id="8" name="Footer Placeholder 5"/>
          <p:cNvSpPr>
            <a:spLocks noGrp="1"/>
          </p:cNvSpPr>
          <p:nvPr>
            <p:ph type="ftr" sz="quarter" idx="11"/>
          </p:nvPr>
        </p:nvSpPr>
        <p:spPr>
          <a:xfrm>
            <a:off x="4956175" y="6386513"/>
            <a:ext cx="1485900" cy="365125"/>
          </a:xfrm>
        </p:spPr>
        <p:txBody>
          <a:bodyPr/>
          <a:lstStyle>
            <a:lvl1pPr>
              <a:defRPr>
                <a:solidFill>
                  <a:schemeClr val="bg1"/>
                </a:solidFill>
              </a:defRPr>
            </a:lvl1pPr>
          </a:lstStyle>
          <a:p>
            <a:pPr>
              <a:defRPr/>
            </a:pPr>
            <a:endParaRPr lang="en-US" altLang="en-US"/>
          </a:p>
        </p:txBody>
      </p:sp>
      <p:sp>
        <p:nvSpPr>
          <p:cNvPr id="9" name="Slide Number Placeholder 6"/>
          <p:cNvSpPr>
            <a:spLocks noGrp="1"/>
          </p:cNvSpPr>
          <p:nvPr>
            <p:ph type="sldNum" sz="quarter" idx="12"/>
          </p:nvPr>
        </p:nvSpPr>
        <p:spPr>
          <a:xfrm>
            <a:off x="7605713" y="6394450"/>
            <a:ext cx="768350" cy="365125"/>
          </a:xfrm>
        </p:spPr>
        <p:txBody>
          <a:bodyPr/>
          <a:lstStyle>
            <a:lvl1pPr>
              <a:defRPr>
                <a:solidFill>
                  <a:schemeClr val="bg1"/>
                </a:solidFill>
              </a:defRPr>
            </a:lvl1pPr>
          </a:lstStyle>
          <a:p>
            <a:pPr>
              <a:defRPr/>
            </a:pPr>
            <a:fld id="{96B42F0A-AFBE-E84B-AB50-54266582B857}" type="slidenum">
              <a:rPr lang="en-US" altLang="en-US" smtClean="0"/>
              <a:pPr>
                <a:defRPr/>
              </a:pPr>
              <a:t>‹#›</a:t>
            </a:fld>
            <a:endParaRPr lang="en-US" altLang="en-US"/>
          </a:p>
        </p:txBody>
      </p:sp>
    </p:spTree>
    <p:extLst>
      <p:ext uri="{BB962C8B-B14F-4D97-AF65-F5344CB8AC3E}">
        <p14:creationId xmlns:p14="http://schemas.microsoft.com/office/powerpoint/2010/main" val="195312784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9FEA-AB38-0E4F-A3FA-0C8F63D7014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9AB00C-72E3-7D47-B589-04D2799D938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B66A-386B-264F-954B-6B02CD053E40}"/>
              </a:ext>
            </a:extLst>
          </p:cNvPr>
          <p:cNvSpPr>
            <a:spLocks noGrp="1"/>
          </p:cNvSpPr>
          <p:nvPr>
            <p:ph type="dt" sz="half" idx="10"/>
          </p:nvPr>
        </p:nvSpPr>
        <p:spPr/>
        <p:txBody>
          <a:bodyPr/>
          <a:lstStyle/>
          <a:p>
            <a:fld id="{8F71FCF1-8EB9-EC4D-8330-0CBC6ADF4E64}" type="datetimeFigureOut">
              <a:rPr lang="en-US" smtClean="0"/>
              <a:t>9/25/23</a:t>
            </a:fld>
            <a:endParaRPr lang="en-US"/>
          </a:p>
        </p:txBody>
      </p:sp>
      <p:sp>
        <p:nvSpPr>
          <p:cNvPr id="5" name="Footer Placeholder 4">
            <a:extLst>
              <a:ext uri="{FF2B5EF4-FFF2-40B4-BE49-F238E27FC236}">
                <a16:creationId xmlns:a16="http://schemas.microsoft.com/office/drawing/2014/main" id="{8C597AA2-6014-EE4E-AEB1-803C75C61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9B978-49CE-4B47-8226-12E7BCD4D059}"/>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4193499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C53F-0415-9E46-8448-8A15081C4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E4A72-4B26-4548-9B57-1FA796180A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6D618-5AEA-A046-A5C3-02470FFAB4A8}"/>
              </a:ext>
            </a:extLst>
          </p:cNvPr>
          <p:cNvSpPr>
            <a:spLocks noGrp="1"/>
          </p:cNvSpPr>
          <p:nvPr>
            <p:ph type="dt" sz="half" idx="10"/>
          </p:nvPr>
        </p:nvSpPr>
        <p:spPr/>
        <p:txBody>
          <a:bodyPr/>
          <a:lstStyle/>
          <a:p>
            <a:fld id="{8F71FCF1-8EB9-EC4D-8330-0CBC6ADF4E64}" type="datetimeFigureOut">
              <a:rPr lang="en-US" smtClean="0"/>
              <a:t>9/25/23</a:t>
            </a:fld>
            <a:endParaRPr lang="en-US"/>
          </a:p>
        </p:txBody>
      </p:sp>
      <p:sp>
        <p:nvSpPr>
          <p:cNvPr id="5" name="Footer Placeholder 4">
            <a:extLst>
              <a:ext uri="{FF2B5EF4-FFF2-40B4-BE49-F238E27FC236}">
                <a16:creationId xmlns:a16="http://schemas.microsoft.com/office/drawing/2014/main" id="{72B057DC-C99B-D14F-8037-93539FC5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CCBA2-CCC0-D94B-815F-6116370087FA}"/>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2963888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30B4-FE17-BB4A-A06F-57CDAF4DF60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3A0B6-BF5C-8740-9CF9-E344869D6E4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3EFB84-A9B7-DB4B-8295-D99EA270AD4E}"/>
              </a:ext>
            </a:extLst>
          </p:cNvPr>
          <p:cNvSpPr>
            <a:spLocks noGrp="1"/>
          </p:cNvSpPr>
          <p:nvPr>
            <p:ph type="dt" sz="half" idx="10"/>
          </p:nvPr>
        </p:nvSpPr>
        <p:spPr/>
        <p:txBody>
          <a:bodyPr/>
          <a:lstStyle/>
          <a:p>
            <a:fld id="{8F71FCF1-8EB9-EC4D-8330-0CBC6ADF4E64}" type="datetimeFigureOut">
              <a:rPr lang="en-US" smtClean="0"/>
              <a:t>9/25/23</a:t>
            </a:fld>
            <a:endParaRPr lang="en-US"/>
          </a:p>
        </p:txBody>
      </p:sp>
      <p:sp>
        <p:nvSpPr>
          <p:cNvPr id="5" name="Footer Placeholder 4">
            <a:extLst>
              <a:ext uri="{FF2B5EF4-FFF2-40B4-BE49-F238E27FC236}">
                <a16:creationId xmlns:a16="http://schemas.microsoft.com/office/drawing/2014/main" id="{F690D6DC-5E95-3147-ADB4-A6FE42F54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5C098-53C1-E849-B618-20CEB7A177B0}"/>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581086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8855-B843-C945-A5F7-32FFA5FA4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7D6480-28A2-0E45-90FD-DDF15FAEF283}"/>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A408DB-C0C8-BF4C-AFEA-F83555BE36A8}"/>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4D04F-80BB-9F40-B4F6-AC1A6BDCF484}"/>
              </a:ext>
            </a:extLst>
          </p:cNvPr>
          <p:cNvSpPr>
            <a:spLocks noGrp="1"/>
          </p:cNvSpPr>
          <p:nvPr>
            <p:ph type="dt" sz="half" idx="10"/>
          </p:nvPr>
        </p:nvSpPr>
        <p:spPr/>
        <p:txBody>
          <a:bodyPr/>
          <a:lstStyle/>
          <a:p>
            <a:fld id="{8F71FCF1-8EB9-EC4D-8330-0CBC6ADF4E64}" type="datetimeFigureOut">
              <a:rPr lang="en-US" smtClean="0"/>
              <a:t>9/25/23</a:t>
            </a:fld>
            <a:endParaRPr lang="en-US"/>
          </a:p>
        </p:txBody>
      </p:sp>
      <p:sp>
        <p:nvSpPr>
          <p:cNvPr id="6" name="Footer Placeholder 5">
            <a:extLst>
              <a:ext uri="{FF2B5EF4-FFF2-40B4-BE49-F238E27FC236}">
                <a16:creationId xmlns:a16="http://schemas.microsoft.com/office/drawing/2014/main" id="{8342D38C-CF85-5244-A716-17B6024D6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55495-7690-CB47-A4FA-E0645DE9C423}"/>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2735484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0F87-FE45-FF4D-8A07-D9A82B1E074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658158-066D-9C44-8F14-6483B491D45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18799A-3262-034D-B454-BCE5001074BC}"/>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60CADD-5705-024F-9BE4-6415BC8D4A2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9AFD0F-0C21-1B42-8B78-1310E0A40B0D}"/>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8C9DCC-5339-9347-A3B3-2B4BCBE70D76}"/>
              </a:ext>
            </a:extLst>
          </p:cNvPr>
          <p:cNvSpPr>
            <a:spLocks noGrp="1"/>
          </p:cNvSpPr>
          <p:nvPr>
            <p:ph type="dt" sz="half" idx="10"/>
          </p:nvPr>
        </p:nvSpPr>
        <p:spPr/>
        <p:txBody>
          <a:bodyPr/>
          <a:lstStyle/>
          <a:p>
            <a:fld id="{8F71FCF1-8EB9-EC4D-8330-0CBC6ADF4E64}" type="datetimeFigureOut">
              <a:rPr lang="en-US" smtClean="0"/>
              <a:t>9/25/23</a:t>
            </a:fld>
            <a:endParaRPr lang="en-US"/>
          </a:p>
        </p:txBody>
      </p:sp>
      <p:sp>
        <p:nvSpPr>
          <p:cNvPr id="8" name="Footer Placeholder 7">
            <a:extLst>
              <a:ext uri="{FF2B5EF4-FFF2-40B4-BE49-F238E27FC236}">
                <a16:creationId xmlns:a16="http://schemas.microsoft.com/office/drawing/2014/main" id="{844AD271-36AB-E648-9DD6-EF8414371D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DC32EC-5094-8644-A8E3-986003C60D72}"/>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152345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E159E1-B92E-4848-954A-808E82C2519D}" type="datetime1">
              <a:rPr lang="en-US" altLang="en-US" smtClean="0"/>
              <a:pPr>
                <a:defRPr/>
              </a:pPr>
              <a:t>9/25/23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5342D9C-346D-3349-88B7-42E9B42648BD}" type="slidenum">
              <a:rPr lang="en-US" altLang="en-US" smtClean="0"/>
              <a:pPr>
                <a:defRPr/>
              </a:pPr>
              <a:t>‹#›</a:t>
            </a:fld>
            <a:endParaRPr lang="en-US" altLang="en-US"/>
          </a:p>
        </p:txBody>
      </p:sp>
    </p:spTree>
    <p:extLst>
      <p:ext uri="{BB962C8B-B14F-4D97-AF65-F5344CB8AC3E}">
        <p14:creationId xmlns:p14="http://schemas.microsoft.com/office/powerpoint/2010/main" val="192582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ECBD-D006-6447-9E02-FB3494A597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9FE1F7-D97B-894A-8239-E39B2C252EC3}"/>
              </a:ext>
            </a:extLst>
          </p:cNvPr>
          <p:cNvSpPr>
            <a:spLocks noGrp="1"/>
          </p:cNvSpPr>
          <p:nvPr>
            <p:ph type="dt" sz="half" idx="10"/>
          </p:nvPr>
        </p:nvSpPr>
        <p:spPr/>
        <p:txBody>
          <a:bodyPr/>
          <a:lstStyle/>
          <a:p>
            <a:fld id="{8F71FCF1-8EB9-EC4D-8330-0CBC6ADF4E64}" type="datetimeFigureOut">
              <a:rPr lang="en-US" smtClean="0"/>
              <a:t>9/25/23</a:t>
            </a:fld>
            <a:endParaRPr lang="en-US"/>
          </a:p>
        </p:txBody>
      </p:sp>
      <p:sp>
        <p:nvSpPr>
          <p:cNvPr id="4" name="Footer Placeholder 3">
            <a:extLst>
              <a:ext uri="{FF2B5EF4-FFF2-40B4-BE49-F238E27FC236}">
                <a16:creationId xmlns:a16="http://schemas.microsoft.com/office/drawing/2014/main" id="{211132B1-6A4C-E740-97EF-47A5C8877C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3DCA7-7F64-D540-986D-41B91F18946F}"/>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140810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08AC32-BA73-EA40-A27D-C569F69162BE}"/>
              </a:ext>
            </a:extLst>
          </p:cNvPr>
          <p:cNvSpPr>
            <a:spLocks noGrp="1"/>
          </p:cNvSpPr>
          <p:nvPr>
            <p:ph type="dt" sz="half" idx="10"/>
          </p:nvPr>
        </p:nvSpPr>
        <p:spPr/>
        <p:txBody>
          <a:bodyPr/>
          <a:lstStyle/>
          <a:p>
            <a:fld id="{8F71FCF1-8EB9-EC4D-8330-0CBC6ADF4E64}" type="datetimeFigureOut">
              <a:rPr lang="en-US" smtClean="0"/>
              <a:t>9/25/23</a:t>
            </a:fld>
            <a:endParaRPr lang="en-US"/>
          </a:p>
        </p:txBody>
      </p:sp>
      <p:sp>
        <p:nvSpPr>
          <p:cNvPr id="3" name="Footer Placeholder 2">
            <a:extLst>
              <a:ext uri="{FF2B5EF4-FFF2-40B4-BE49-F238E27FC236}">
                <a16:creationId xmlns:a16="http://schemas.microsoft.com/office/drawing/2014/main" id="{DFD5E8DF-CBE2-834F-8391-090D4E0973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4FB4E5-2143-2546-AE82-4E02961C9F70}"/>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4136571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D558-CB71-0B44-98DB-94C3CE570DE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D0DDD-3F70-1A4B-B4BC-EEF560BB164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4BF768-0942-9A45-9638-C1DD9B6504A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1E70A7-32FF-334F-BC50-78F4F1526F63}"/>
              </a:ext>
            </a:extLst>
          </p:cNvPr>
          <p:cNvSpPr>
            <a:spLocks noGrp="1"/>
          </p:cNvSpPr>
          <p:nvPr>
            <p:ph type="dt" sz="half" idx="10"/>
          </p:nvPr>
        </p:nvSpPr>
        <p:spPr/>
        <p:txBody>
          <a:bodyPr/>
          <a:lstStyle/>
          <a:p>
            <a:fld id="{8F71FCF1-8EB9-EC4D-8330-0CBC6ADF4E64}" type="datetimeFigureOut">
              <a:rPr lang="en-US" smtClean="0"/>
              <a:t>9/25/23</a:t>
            </a:fld>
            <a:endParaRPr lang="en-US"/>
          </a:p>
        </p:txBody>
      </p:sp>
      <p:sp>
        <p:nvSpPr>
          <p:cNvPr id="6" name="Footer Placeholder 5">
            <a:extLst>
              <a:ext uri="{FF2B5EF4-FFF2-40B4-BE49-F238E27FC236}">
                <a16:creationId xmlns:a16="http://schemas.microsoft.com/office/drawing/2014/main" id="{9EFEC996-CEE2-2E49-A844-0F6D0711D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7B36E-58C1-434F-85F4-5116E6F8BCC5}"/>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95562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49AF-60E9-584D-91E2-77C20DFC4DC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F8C75A-D5BF-4F4C-9BBF-B54059956B3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DD17A8-A95A-B949-87DD-8019D2CA6AD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410088-F400-6041-A3A9-4DE0D1290591}"/>
              </a:ext>
            </a:extLst>
          </p:cNvPr>
          <p:cNvSpPr>
            <a:spLocks noGrp="1"/>
          </p:cNvSpPr>
          <p:nvPr>
            <p:ph type="dt" sz="half" idx="10"/>
          </p:nvPr>
        </p:nvSpPr>
        <p:spPr/>
        <p:txBody>
          <a:bodyPr/>
          <a:lstStyle/>
          <a:p>
            <a:fld id="{8F71FCF1-8EB9-EC4D-8330-0CBC6ADF4E64}" type="datetimeFigureOut">
              <a:rPr lang="en-US" smtClean="0"/>
              <a:t>9/25/23</a:t>
            </a:fld>
            <a:endParaRPr lang="en-US"/>
          </a:p>
        </p:txBody>
      </p:sp>
      <p:sp>
        <p:nvSpPr>
          <p:cNvPr id="6" name="Footer Placeholder 5">
            <a:extLst>
              <a:ext uri="{FF2B5EF4-FFF2-40B4-BE49-F238E27FC236}">
                <a16:creationId xmlns:a16="http://schemas.microsoft.com/office/drawing/2014/main" id="{CC8CC18C-2CBA-3246-866B-751D151FCD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E68D8-2073-4F4B-B620-CF3B7906258B}"/>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226274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5032-0B0E-C44A-9E02-E1C6F9B549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2021A-B133-AD4E-9B0F-9FE72082CF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16EE2-A276-9048-886D-DD5032EC8DDE}"/>
              </a:ext>
            </a:extLst>
          </p:cNvPr>
          <p:cNvSpPr>
            <a:spLocks noGrp="1"/>
          </p:cNvSpPr>
          <p:nvPr>
            <p:ph type="dt" sz="half" idx="10"/>
          </p:nvPr>
        </p:nvSpPr>
        <p:spPr/>
        <p:txBody>
          <a:bodyPr/>
          <a:lstStyle/>
          <a:p>
            <a:fld id="{8F71FCF1-8EB9-EC4D-8330-0CBC6ADF4E64}" type="datetimeFigureOut">
              <a:rPr lang="en-US" smtClean="0"/>
              <a:t>9/25/23</a:t>
            </a:fld>
            <a:endParaRPr lang="en-US"/>
          </a:p>
        </p:txBody>
      </p:sp>
      <p:sp>
        <p:nvSpPr>
          <p:cNvPr id="5" name="Footer Placeholder 4">
            <a:extLst>
              <a:ext uri="{FF2B5EF4-FFF2-40B4-BE49-F238E27FC236}">
                <a16:creationId xmlns:a16="http://schemas.microsoft.com/office/drawing/2014/main" id="{5072221C-A798-D442-A474-4DADA587A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F2625-C8AC-CE4E-B7BA-0EBB604A2A05}"/>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2598884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95D582-BDE5-B041-B0E7-C0D500BF721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E3F400-6A97-484D-85BF-46ED9D664CA8}"/>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4ED4E-0980-2A4B-A6AA-F7466C668F38}"/>
              </a:ext>
            </a:extLst>
          </p:cNvPr>
          <p:cNvSpPr>
            <a:spLocks noGrp="1"/>
          </p:cNvSpPr>
          <p:nvPr>
            <p:ph type="dt" sz="half" idx="10"/>
          </p:nvPr>
        </p:nvSpPr>
        <p:spPr/>
        <p:txBody>
          <a:bodyPr/>
          <a:lstStyle/>
          <a:p>
            <a:fld id="{8F71FCF1-8EB9-EC4D-8330-0CBC6ADF4E64}" type="datetimeFigureOut">
              <a:rPr lang="en-US" smtClean="0"/>
              <a:t>9/25/23</a:t>
            </a:fld>
            <a:endParaRPr lang="en-US"/>
          </a:p>
        </p:txBody>
      </p:sp>
      <p:sp>
        <p:nvSpPr>
          <p:cNvPr id="5" name="Footer Placeholder 4">
            <a:extLst>
              <a:ext uri="{FF2B5EF4-FFF2-40B4-BE49-F238E27FC236}">
                <a16:creationId xmlns:a16="http://schemas.microsoft.com/office/drawing/2014/main" id="{E5CECD43-3B8C-1443-8EDE-45869D27C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FE63F-2986-A745-A64D-1AFBAB43A779}"/>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4056638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7597A77-8A62-674A-8E11-1C0FEC45BED6}" type="datetime1">
              <a:rPr lang="en-US" altLang="en-US" smtClean="0"/>
              <a:pPr>
                <a:defRPr/>
              </a:pPr>
              <a:t>9/25/23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2A2C950-95D1-3A4A-9321-4B5B8FB70839}" type="slidenum">
              <a:rPr lang="en-US" altLang="en-US" smtClean="0"/>
              <a:pPr>
                <a:defRPr/>
              </a:pPr>
              <a:t>‹#›</a:t>
            </a:fld>
            <a:endParaRPr lang="en-US" altLang="en-US"/>
          </a:p>
        </p:txBody>
      </p:sp>
    </p:spTree>
    <p:extLst>
      <p:ext uri="{BB962C8B-B14F-4D97-AF65-F5344CB8AC3E}">
        <p14:creationId xmlns:p14="http://schemas.microsoft.com/office/powerpoint/2010/main" val="3929435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1EBCFE-C234-524E-97F3-0910D52E5E8A}" type="datetime1">
              <a:rPr lang="en-US" altLang="en-US" smtClean="0"/>
              <a:pPr>
                <a:defRPr/>
              </a:pPr>
              <a:t>9/25/23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96B42F0A-AFBE-E84B-AB50-54266582B857}" type="slidenum">
              <a:rPr lang="en-US" altLang="en-US" smtClean="0"/>
              <a:pPr>
                <a:defRPr/>
              </a:pPr>
              <a:t>‹#›</a:t>
            </a:fld>
            <a:endParaRPr lang="en-US" altLang="en-US"/>
          </a:p>
        </p:txBody>
      </p:sp>
    </p:spTree>
    <p:extLst>
      <p:ext uri="{BB962C8B-B14F-4D97-AF65-F5344CB8AC3E}">
        <p14:creationId xmlns:p14="http://schemas.microsoft.com/office/powerpoint/2010/main" val="75398202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CAC1B63D-A5EE-DB48-9F92-2EFA698D3748}" type="datetime1">
              <a:rPr lang="en-US" altLang="en-US" smtClean="0"/>
              <a:pPr>
                <a:defRPr/>
              </a:pPr>
              <a:t>9/25/23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F67940D0-C388-CD40-BE7B-19D2D0F309D4}" type="slidenum">
              <a:rPr lang="en-US" altLang="en-US" smtClean="0"/>
              <a:pPr>
                <a:defRPr/>
              </a:pPr>
              <a:t>‹#›</a:t>
            </a:fld>
            <a:endParaRPr lang="en-US" altLang="en-US"/>
          </a:p>
        </p:txBody>
      </p:sp>
    </p:spTree>
    <p:extLst>
      <p:ext uri="{BB962C8B-B14F-4D97-AF65-F5344CB8AC3E}">
        <p14:creationId xmlns:p14="http://schemas.microsoft.com/office/powerpoint/2010/main" val="1420777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E1EBCFE-C234-524E-97F3-0910D52E5E8A}" type="datetime1">
              <a:rPr lang="en-US" altLang="en-US" smtClean="0"/>
              <a:pPr>
                <a:defRPr/>
              </a:pPr>
              <a:t>9/25/23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96B42F0A-AFBE-E84B-AB50-54266582B857}" type="slidenum">
              <a:rPr lang="en-US" altLang="en-US" smtClean="0"/>
              <a:pPr>
                <a:defRPr/>
              </a:pPr>
              <a:t>‹#›</a:t>
            </a:fld>
            <a:endParaRPr lang="en-US" altLang="en-US"/>
          </a:p>
        </p:txBody>
      </p:sp>
    </p:spTree>
    <p:extLst>
      <p:ext uri="{BB962C8B-B14F-4D97-AF65-F5344CB8AC3E}">
        <p14:creationId xmlns:p14="http://schemas.microsoft.com/office/powerpoint/2010/main" val="207972891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CAC1B63D-A5EE-DB48-9F92-2EFA698D3748}" type="datetime1">
              <a:rPr lang="en-US" altLang="en-US" smtClean="0"/>
              <a:pPr>
                <a:defRPr/>
              </a:pPr>
              <a:t>9/25/23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F67940D0-C388-CD40-BE7B-19D2D0F309D4}" type="slidenum">
              <a:rPr lang="en-US" altLang="en-US" smtClean="0"/>
              <a:pPr>
                <a:defRPr/>
              </a:pPr>
              <a:t>‹#›</a:t>
            </a:fld>
            <a:endParaRPr lang="en-US" altLang="en-US"/>
          </a:p>
        </p:txBody>
      </p:sp>
    </p:spTree>
    <p:extLst>
      <p:ext uri="{BB962C8B-B14F-4D97-AF65-F5344CB8AC3E}">
        <p14:creationId xmlns:p14="http://schemas.microsoft.com/office/powerpoint/2010/main" val="16934557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E1EBCFE-C234-524E-97F3-0910D52E5E8A}" type="datetime1">
              <a:rPr lang="en-US" altLang="en-US" smtClean="0"/>
              <a:pPr>
                <a:defRPr/>
              </a:pPr>
              <a:t>9/25/23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96B42F0A-AFBE-E84B-AB50-54266582B857}" type="slidenum">
              <a:rPr lang="en-US" altLang="en-US" smtClean="0"/>
              <a:pPr>
                <a:defRPr/>
              </a:pPr>
              <a:t>‹#›</a:t>
            </a:fld>
            <a:endParaRPr lang="en-US" altLang="en-US"/>
          </a:p>
        </p:txBody>
      </p:sp>
    </p:spTree>
    <p:extLst>
      <p:ext uri="{BB962C8B-B14F-4D97-AF65-F5344CB8AC3E}">
        <p14:creationId xmlns:p14="http://schemas.microsoft.com/office/powerpoint/2010/main" val="143044652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77E3986-14AC-4D42-8EF3-E8EE8F2ACB90}" type="datetime1">
              <a:rPr lang="en-US" altLang="en-US" smtClean="0"/>
              <a:pPr>
                <a:defRPr/>
              </a:pPr>
              <a:t>9/25/23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6C20117B-9FDF-6146-881C-35C047250B2E}" type="slidenum">
              <a:rPr lang="en-US" altLang="en-US" smtClean="0"/>
              <a:pPr>
                <a:defRPr/>
              </a:pPr>
              <a:t>‹#›</a:t>
            </a:fld>
            <a:endParaRPr lang="en-US" altLang="en-US"/>
          </a:p>
        </p:txBody>
      </p:sp>
    </p:spTree>
    <p:extLst>
      <p:ext uri="{BB962C8B-B14F-4D97-AF65-F5344CB8AC3E}">
        <p14:creationId xmlns:p14="http://schemas.microsoft.com/office/powerpoint/2010/main" val="1116347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EA6975-174E-3D4A-86F8-B464B5742079}" type="datetime1">
              <a:rPr lang="en-US" altLang="en-US" smtClean="0"/>
              <a:pPr>
                <a:defRPr/>
              </a:pPr>
              <a:t>9/25/23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196F0F04-A154-8445-8536-B43054DC98CD}" type="slidenum">
              <a:rPr lang="en-US" altLang="en-US" smtClean="0"/>
              <a:pPr>
                <a:defRPr/>
              </a:pPr>
              <a:t>‹#›</a:t>
            </a:fld>
            <a:endParaRPr lang="en-US" altLang="en-US"/>
          </a:p>
        </p:txBody>
      </p:sp>
    </p:spTree>
    <p:extLst>
      <p:ext uri="{BB962C8B-B14F-4D97-AF65-F5344CB8AC3E}">
        <p14:creationId xmlns:p14="http://schemas.microsoft.com/office/powerpoint/2010/main" val="3424250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E1EBCFE-C234-524E-97F3-0910D52E5E8A}" type="datetime1">
              <a:rPr lang="en-US" altLang="en-US" smtClean="0"/>
              <a:pPr>
                <a:defRPr/>
              </a:pPr>
              <a:t>9/25/23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96B42F0A-AFBE-E84B-AB50-54266582B857}" type="slidenum">
              <a:rPr lang="en-US" altLang="en-US" smtClean="0"/>
              <a:pPr>
                <a:defRPr/>
              </a:pPr>
              <a:t>‹#›</a:t>
            </a:fld>
            <a:endParaRPr lang="en-US" altLang="en-US"/>
          </a:p>
        </p:txBody>
      </p:sp>
    </p:spTree>
    <p:extLst>
      <p:ext uri="{BB962C8B-B14F-4D97-AF65-F5344CB8AC3E}">
        <p14:creationId xmlns:p14="http://schemas.microsoft.com/office/powerpoint/2010/main" val="167892645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91B1561-4079-554D-92DA-55381504120E}" type="datetime1">
              <a:rPr lang="en-US" altLang="en-US" smtClean="0"/>
              <a:pPr>
                <a:defRPr/>
              </a:pPr>
              <a:t>9/25/23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30511F47-976E-4249-877E-758D0160692F}" type="slidenum">
              <a:rPr lang="en-US" altLang="en-US" smtClean="0"/>
              <a:pPr>
                <a:defRPr/>
              </a:pPr>
              <a:t>‹#›</a:t>
            </a:fld>
            <a:endParaRPr lang="en-US" altLang="en-US"/>
          </a:p>
        </p:txBody>
      </p:sp>
    </p:spTree>
    <p:extLst>
      <p:ext uri="{BB962C8B-B14F-4D97-AF65-F5344CB8AC3E}">
        <p14:creationId xmlns:p14="http://schemas.microsoft.com/office/powerpoint/2010/main" val="3988384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1EBCFE-C234-524E-97F3-0910D52E5E8A}" type="datetime1">
              <a:rPr lang="en-US" altLang="en-US" smtClean="0"/>
              <a:pPr>
                <a:defRPr/>
              </a:pPr>
              <a:t>9/25/23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96B42F0A-AFBE-E84B-AB50-54266582B857}" type="slidenum">
              <a:rPr lang="en-US" altLang="en-US" smtClean="0"/>
              <a:pPr>
                <a:defRPr/>
              </a:pPr>
              <a:t>‹#›</a:t>
            </a:fld>
            <a:endParaRPr lang="en-US" altLang="en-US"/>
          </a:p>
        </p:txBody>
      </p:sp>
    </p:spTree>
    <p:extLst>
      <p:ext uri="{BB962C8B-B14F-4D97-AF65-F5344CB8AC3E}">
        <p14:creationId xmlns:p14="http://schemas.microsoft.com/office/powerpoint/2010/main" val="3630989392"/>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1EBCFE-C234-524E-97F3-0910D52E5E8A}" type="datetime1">
              <a:rPr lang="en-US" altLang="en-US" smtClean="0"/>
              <a:pPr>
                <a:defRPr/>
              </a:pPr>
              <a:t>9/25/23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96B42F0A-AFBE-E84B-AB50-54266582B857}" type="slidenum">
              <a:rPr lang="en-US" altLang="en-US" smtClean="0"/>
              <a:pPr>
                <a:defRPr/>
              </a:pPr>
              <a:t>‹#›</a:t>
            </a:fld>
            <a:endParaRPr lang="en-US" altLang="en-US"/>
          </a:p>
        </p:txBody>
      </p:sp>
    </p:spTree>
    <p:extLst>
      <p:ext uri="{BB962C8B-B14F-4D97-AF65-F5344CB8AC3E}">
        <p14:creationId xmlns:p14="http://schemas.microsoft.com/office/powerpoint/2010/main" val="367733758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EEC29DE-CCB7-2E4C-9284-46413BA1D905}" type="datetime1">
              <a:rPr lang="en-US" altLang="en-US" smtClean="0"/>
              <a:pPr>
                <a:defRPr/>
              </a:pPr>
              <a:t>9/25/23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09509A67-61C1-A042-B6AE-036FB36D5554}" type="slidenum">
              <a:rPr lang="en-US" altLang="en-US" smtClean="0"/>
              <a:pPr>
                <a:defRPr/>
              </a:pPr>
              <a:t>‹#›</a:t>
            </a:fld>
            <a:endParaRPr lang="en-US" altLang="en-US"/>
          </a:p>
        </p:txBody>
      </p:sp>
    </p:spTree>
    <p:extLst>
      <p:ext uri="{BB962C8B-B14F-4D97-AF65-F5344CB8AC3E}">
        <p14:creationId xmlns:p14="http://schemas.microsoft.com/office/powerpoint/2010/main" val="1021490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08C3AEB-EC5D-514B-91B2-ED01912F59A2}" type="datetime1">
              <a:rPr lang="en-US" altLang="en-US" smtClean="0"/>
              <a:pPr>
                <a:defRPr/>
              </a:pPr>
              <a:t>9/25/23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BAFA942E-329C-704C-9287-EEE21E9569C2}" type="slidenum">
              <a:rPr lang="en-US" altLang="en-US" smtClean="0"/>
              <a:pPr>
                <a:defRPr/>
              </a:pPr>
              <a:t>‹#›</a:t>
            </a:fld>
            <a:endParaRPr lang="en-US" altLang="en-US"/>
          </a:p>
        </p:txBody>
      </p:sp>
    </p:spTree>
    <p:extLst>
      <p:ext uri="{BB962C8B-B14F-4D97-AF65-F5344CB8AC3E}">
        <p14:creationId xmlns:p14="http://schemas.microsoft.com/office/powerpoint/2010/main" val="964560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77E3986-14AC-4D42-8EF3-E8EE8F2ACB90}" type="datetime1">
              <a:rPr lang="en-US" altLang="en-US" smtClean="0"/>
              <a:pPr>
                <a:defRPr/>
              </a:pPr>
              <a:t>9/25/23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6C20117B-9FDF-6146-881C-35C047250B2E}" type="slidenum">
              <a:rPr lang="en-US" altLang="en-US" smtClean="0"/>
              <a:pPr>
                <a:defRPr/>
              </a:pPr>
              <a:t>‹#›</a:t>
            </a:fld>
            <a:endParaRPr lang="en-US" altLang="en-US"/>
          </a:p>
        </p:txBody>
      </p:sp>
    </p:spTree>
    <p:extLst>
      <p:ext uri="{BB962C8B-B14F-4D97-AF65-F5344CB8AC3E}">
        <p14:creationId xmlns:p14="http://schemas.microsoft.com/office/powerpoint/2010/main" val="3766380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EA6975-174E-3D4A-86F8-B464B5742079}" type="datetime1">
              <a:rPr lang="en-US" altLang="en-US" smtClean="0"/>
              <a:pPr>
                <a:defRPr/>
              </a:pPr>
              <a:t>9/25/23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196F0F04-A154-8445-8536-B43054DC98CD}" type="slidenum">
              <a:rPr lang="en-US" altLang="en-US" smtClean="0"/>
              <a:pPr>
                <a:defRPr/>
              </a:pPr>
              <a:t>‹#›</a:t>
            </a:fld>
            <a:endParaRPr lang="en-US" altLang="en-US"/>
          </a:p>
        </p:txBody>
      </p:sp>
    </p:spTree>
    <p:extLst>
      <p:ext uri="{BB962C8B-B14F-4D97-AF65-F5344CB8AC3E}">
        <p14:creationId xmlns:p14="http://schemas.microsoft.com/office/powerpoint/2010/main" val="1570663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FF9E024-69A2-2941-BCDA-359CA4B3B36A}" type="datetime1">
              <a:rPr lang="en-US" altLang="en-US" smtClean="0"/>
              <a:pPr>
                <a:defRPr/>
              </a:pPr>
              <a:t>9/25/23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3077B929-3C26-6E44-9E99-9217DB81E701}" type="slidenum">
              <a:rPr lang="en-US" altLang="en-US" smtClean="0"/>
              <a:pPr>
                <a:defRPr/>
              </a:pPr>
              <a:t>‹#›</a:t>
            </a:fld>
            <a:endParaRPr lang="en-US" altLang="en-US"/>
          </a:p>
        </p:txBody>
      </p:sp>
    </p:spTree>
    <p:extLst>
      <p:ext uri="{BB962C8B-B14F-4D97-AF65-F5344CB8AC3E}">
        <p14:creationId xmlns:p14="http://schemas.microsoft.com/office/powerpoint/2010/main" val="426478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91B1561-4079-554D-92DA-55381504120E}" type="datetime1">
              <a:rPr lang="en-US" altLang="en-US" smtClean="0"/>
              <a:pPr>
                <a:defRPr/>
              </a:pPr>
              <a:t>9/25/23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30511F47-976E-4249-877E-758D0160692F}" type="slidenum">
              <a:rPr lang="en-US" altLang="en-US" smtClean="0"/>
              <a:pPr>
                <a:defRPr/>
              </a:pPr>
              <a:t>‹#›</a:t>
            </a:fld>
            <a:endParaRPr lang="en-US" altLang="en-US"/>
          </a:p>
        </p:txBody>
      </p:sp>
    </p:spTree>
    <p:extLst>
      <p:ext uri="{BB962C8B-B14F-4D97-AF65-F5344CB8AC3E}">
        <p14:creationId xmlns:p14="http://schemas.microsoft.com/office/powerpoint/2010/main" val="357858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5E1EBCFE-C234-524E-97F3-0910D52E5E8A}" type="datetime1">
              <a:rPr lang="en-US" altLang="en-US" smtClean="0"/>
              <a:pPr>
                <a:defRPr/>
              </a:pPr>
              <a:t>9/25/23</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96B42F0A-AFBE-E84B-AB50-54266582B857}" type="slidenum">
              <a:rPr lang="en-US" altLang="en-US" smtClean="0"/>
              <a:pPr>
                <a:defRPr/>
              </a:pPr>
              <a:t>‹#›</a:t>
            </a:fld>
            <a:endParaRPr lang="en-US" altLang="en-US"/>
          </a:p>
        </p:txBody>
      </p:sp>
      <p:pic>
        <p:nvPicPr>
          <p:cNvPr id="1031" name="Picture 6" descr="Banner.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551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8" descr="banner2">
            <a:extLst>
              <a:ext uri="{FF2B5EF4-FFF2-40B4-BE49-F238E27FC236}">
                <a16:creationId xmlns:a16="http://schemas.microsoft.com/office/drawing/2014/main" id="{5B92A854-766C-BD41-906D-160B7A97ADB2}"/>
              </a:ext>
            </a:extLst>
          </p:cNvPr>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a:off x="0" y="0"/>
            <a:ext cx="9144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188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611FD-06FF-3948-955A-43C6F6FEF7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F36441-F87E-EB43-A3FF-7E6A6346176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D3BC4-92B7-4548-9106-BDBE133A999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71FCF1-8EB9-EC4D-8330-0CBC6ADF4E64}" type="datetimeFigureOut">
              <a:rPr lang="en-US" smtClean="0"/>
              <a:t>9/25/23</a:t>
            </a:fld>
            <a:endParaRPr lang="en-US"/>
          </a:p>
        </p:txBody>
      </p:sp>
      <p:sp>
        <p:nvSpPr>
          <p:cNvPr id="5" name="Footer Placeholder 4">
            <a:extLst>
              <a:ext uri="{FF2B5EF4-FFF2-40B4-BE49-F238E27FC236}">
                <a16:creationId xmlns:a16="http://schemas.microsoft.com/office/drawing/2014/main" id="{709ED5FD-64B3-8F41-8CC7-73BC69A1662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7E34F-AB35-C64D-A171-2C72B5537A2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61319-D628-774B-B00D-D1E76B74D065}" type="slidenum">
              <a:rPr lang="en-US" smtClean="0"/>
              <a:t>‹#›</a:t>
            </a:fld>
            <a:endParaRPr lang="en-US"/>
          </a:p>
        </p:txBody>
      </p:sp>
    </p:spTree>
    <p:extLst>
      <p:ext uri="{BB962C8B-B14F-4D97-AF65-F5344CB8AC3E}">
        <p14:creationId xmlns:p14="http://schemas.microsoft.com/office/powerpoint/2010/main" val="10345934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5E1EBCFE-C234-524E-97F3-0910D52E5E8A}" type="datetime1">
              <a:rPr lang="en-US" altLang="en-US" smtClean="0"/>
              <a:pPr>
                <a:defRPr/>
              </a:pPr>
              <a:t>9/25/23</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96B42F0A-AFBE-E84B-AB50-54266582B857}" type="slidenum">
              <a:rPr lang="en-US" altLang="en-US" smtClean="0"/>
              <a:pPr>
                <a:defRPr/>
              </a:pPr>
              <a:t>‹#›</a:t>
            </a:fld>
            <a:endParaRPr lang="en-US" altLang="en-US"/>
          </a:p>
        </p:txBody>
      </p:sp>
      <p:pic>
        <p:nvPicPr>
          <p:cNvPr id="1031" name="Picture 6" descr="Banner.pn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551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banner2">
            <a:extLst>
              <a:ext uri="{FF2B5EF4-FFF2-40B4-BE49-F238E27FC236}">
                <a16:creationId xmlns:a16="http://schemas.microsoft.com/office/drawing/2014/main" id="{64EB6860-8B05-424D-84B1-691288852528}"/>
              </a:ext>
            </a:extLst>
          </p:cNvPr>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9144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38840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6.em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5.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7.pn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5.jpeg"/><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35.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5.jpe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4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5.jpe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2.jpe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53.jpeg"/><Relationship Id="rId5" Type="http://schemas.openxmlformats.org/officeDocument/2006/relationships/image" Target="../media/image5.jpe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8.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7.xml"/><Relationship Id="rId5" Type="http://schemas.openxmlformats.org/officeDocument/2006/relationships/image" Target="../media/image62.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31.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7.xml"/><Relationship Id="rId5" Type="http://schemas.openxmlformats.org/officeDocument/2006/relationships/image" Target="../media/image66.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6.xml"/><Relationship Id="rId5" Type="http://schemas.openxmlformats.org/officeDocument/2006/relationships/image" Target="../media/image67.pn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29.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27.xml"/><Relationship Id="rId5" Type="http://schemas.openxmlformats.org/officeDocument/2006/relationships/image" Target="../media/image5.jpe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png"/><Relationship Id="rId7"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2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7.xml"/><Relationship Id="rId5" Type="http://schemas.openxmlformats.org/officeDocument/2006/relationships/image" Target="../media/image76.jpe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7.xml"/><Relationship Id="rId6" Type="http://schemas.openxmlformats.org/officeDocument/2006/relationships/hyperlink" Target="http://citybugs.tamu.edu/factsheets/biting-stinging/bed-bugs/" TargetMode="External"/><Relationship Id="rId5" Type="http://schemas.openxmlformats.org/officeDocument/2006/relationships/image" Target="../media/image5.jpeg"/><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78.pn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3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a:stretch>
        </a:blipFill>
        <a:effectLst/>
      </p:bgPr>
    </p:bg>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algn="ctr"/>
            <a:r>
              <a:rPr lang="en-US" altLang="en-US"/>
              <a:t>Introduction to Bed Bugs</a:t>
            </a:r>
          </a:p>
        </p:txBody>
      </p:sp>
      <p:sp>
        <p:nvSpPr>
          <p:cNvPr id="1536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EC708CF3-C07D-5446-8C45-85A432A7CE5E}" type="slidenum">
              <a:rPr lang="en-US" altLang="en-US" sz="1400"/>
              <a:pPr>
                <a:lnSpc>
                  <a:spcPct val="100000"/>
                </a:lnSpc>
                <a:spcBef>
                  <a:spcPct val="0"/>
                </a:spcBef>
                <a:buSzTx/>
                <a:buFontTx/>
                <a:buNone/>
              </a:pPr>
              <a:t>1</a:t>
            </a:fld>
            <a:endParaRPr lang="en-US" altLang="en-US" sz="1400"/>
          </a:p>
        </p:txBody>
      </p:sp>
      <p:sp>
        <p:nvSpPr>
          <p:cNvPr id="2" name="Rectangle 1">
            <a:extLst>
              <a:ext uri="{FF2B5EF4-FFF2-40B4-BE49-F238E27FC236}">
                <a16:creationId xmlns:a16="http://schemas.microsoft.com/office/drawing/2014/main" id="{CC91C02D-2C37-EB4B-B4D6-D9D2E0CE9B42}"/>
              </a:ext>
            </a:extLst>
          </p:cNvPr>
          <p:cNvSpPr/>
          <p:nvPr/>
        </p:nvSpPr>
        <p:spPr>
          <a:xfrm>
            <a:off x="4762" y="5072896"/>
            <a:ext cx="9177337" cy="1785104"/>
          </a:xfrm>
          <a:prstGeom prst="rect">
            <a:avLst/>
          </a:prstGeom>
          <a:solidFill>
            <a:srgbClr val="FFFFFF">
              <a:alpha val="69000"/>
            </a:srgbClr>
          </a:solidFill>
        </p:spPr>
        <p:txBody>
          <a:bodyPr wrap="square">
            <a:spAutoFit/>
          </a:bodyPr>
          <a:lstStyle/>
          <a:p>
            <a:pPr eaLnBrk="1" hangingPunct="1"/>
            <a:r>
              <a:rPr lang="en-US" altLang="en-US" sz="1100" dirty="0">
                <a:ea typeface="ＭＳ Ｐゴシック" panose="020B0600070205080204" pitchFamily="34" charset="-128"/>
              </a:rPr>
              <a:t>This IPM training program was developed by a partnership including the U.S. Department of Agriculture National Institute of Food and Agriculture, the U.S. Department of Housing and Urban Development, the U.S. Environmental Protection Agency, Centers for Disease Control and Prevention, the Pennsylvania IPM Program, the National Pest Management Association, the National Center for Healthy Housing, and the Regional IPM Centers.</a:t>
            </a:r>
          </a:p>
          <a:p>
            <a:pPr eaLnBrk="1" hangingPunct="1"/>
            <a:endParaRPr lang="en-US" altLang="en-US" sz="1100" dirty="0">
              <a:ea typeface="ＭＳ Ｐゴシック" panose="020B0600070205080204" pitchFamily="34" charset="-128"/>
            </a:endParaRPr>
          </a:p>
          <a:p>
            <a:pPr eaLnBrk="1" hangingPunct="1"/>
            <a:r>
              <a:rPr lang="en-US" altLang="en-US" sz="1100" dirty="0">
                <a:ea typeface="ＭＳ Ｐゴシック" panose="020B0600070205080204" pitchFamily="34" charset="-128"/>
              </a:rPr>
              <a:t>Funding was provide by EPA, HUD, CDC, and USDA-NIFA.</a:t>
            </a:r>
          </a:p>
          <a:p>
            <a:pPr eaLnBrk="1" hangingPunct="1"/>
            <a:endParaRPr lang="en-US" altLang="en-US" sz="1100" dirty="0">
              <a:ea typeface="ＭＳ Ｐゴシック" panose="020B0600070205080204" pitchFamily="34" charset="-128"/>
            </a:endParaRPr>
          </a:p>
          <a:p>
            <a:pPr eaLnBrk="1" hangingPunct="1"/>
            <a:r>
              <a:rPr lang="en-US" altLang="en-US" sz="1100" dirty="0">
                <a:ea typeface="ＭＳ Ｐゴシック" panose="020B0600070205080204" pitchFamily="34" charset="-128"/>
              </a:rPr>
              <a:t>The materials contained herein present a research-based, balanced, and objective approach to pest management in affordable housing and are intended to be used in their entirety. Any nonobjective or partial use of the materials is not recommended. Products, vendors, or commercial services mentioned or pictured in the trainings or presentations are for illustrative purposes only and are not meant to be endorsements.</a:t>
            </a:r>
          </a:p>
        </p:txBody>
      </p:sp>
      <p:pic>
        <p:nvPicPr>
          <p:cNvPr id="6" name="Picture 6">
            <a:extLst>
              <a:ext uri="{FF2B5EF4-FFF2-40B4-BE49-F238E27FC236}">
                <a16:creationId xmlns:a16="http://schemas.microsoft.com/office/drawing/2014/main" id="{8A1B7AA0-372B-8E49-A3F9-FBB71C49B48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00913" y="3783846"/>
            <a:ext cx="1385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533400"/>
            <a:ext cx="7772400" cy="990600"/>
          </a:xfrm>
        </p:spPr>
        <p:txBody>
          <a:bodyPr>
            <a:normAutofit/>
          </a:bodyPr>
          <a:lstStyle/>
          <a:p>
            <a:pPr eaLnBrk="1" hangingPunct="1">
              <a:lnSpc>
                <a:spcPct val="80000"/>
              </a:lnSpc>
              <a:spcAft>
                <a:spcPct val="30000"/>
              </a:spcAft>
            </a:pPr>
            <a:r>
              <a:rPr lang="en-US" altLang="en-US"/>
              <a:t>What bed bugs eat and drink</a:t>
            </a:r>
          </a:p>
        </p:txBody>
      </p:sp>
      <p:sp>
        <p:nvSpPr>
          <p:cNvPr id="3584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55D57C6D-BD97-5B4D-B7A3-96F4DEC11A48}" type="slidenum">
              <a:rPr lang="en-US" altLang="en-US" sz="1400"/>
              <a:pPr>
                <a:lnSpc>
                  <a:spcPct val="100000"/>
                </a:lnSpc>
                <a:spcBef>
                  <a:spcPct val="0"/>
                </a:spcBef>
                <a:buSzTx/>
                <a:buFontTx/>
                <a:buNone/>
              </a:pPr>
              <a:t>10</a:t>
            </a:fld>
            <a:endParaRPr lang="en-US" altLang="en-US" sz="1400"/>
          </a:p>
        </p:txBody>
      </p:sp>
      <p:sp>
        <p:nvSpPr>
          <p:cNvPr id="35843" name="Text Box 4"/>
          <p:cNvSpPr txBox="1">
            <a:spLocks noChangeArrowheads="1"/>
          </p:cNvSpPr>
          <p:nvPr/>
        </p:nvSpPr>
        <p:spPr bwMode="auto">
          <a:xfrm>
            <a:off x="762000" y="2066925"/>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20000"/>
              </a:spcBef>
              <a:buSzTx/>
              <a:buFontTx/>
              <a:buNone/>
            </a:pPr>
            <a:r>
              <a:rPr lang="en-US" altLang="en-US" sz="2800"/>
              <a:t>Blood</a:t>
            </a:r>
          </a:p>
        </p:txBody>
      </p:sp>
      <p:pic>
        <p:nvPicPr>
          <p:cNvPr id="9221" name="Picture 5" descr="XB3J3674 cop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81600" y="1773016"/>
            <a:ext cx="3505200" cy="4242022"/>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pic>
        <p:nvPicPr>
          <p:cNvPr id="9222" name="Picture 6" descr="XB3J3650 cop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3108325"/>
            <a:ext cx="3886200" cy="2726412"/>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3"/>
          <p:cNvSpPr txBox="1">
            <a:spLocks noChangeArrowheads="1"/>
          </p:cNvSpPr>
          <p:nvPr/>
        </p:nvSpPr>
        <p:spPr bwMode="auto">
          <a:xfrm>
            <a:off x="7010400" y="6019800"/>
            <a:ext cx="187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defRPr/>
            </a:pPr>
            <a:r>
              <a:rPr lang="en-US" altLang="en-US" sz="2400" b="1" dirty="0">
                <a:effectLst>
                  <a:outerShdw blurRad="50800" dist="38100" dir="2700000" algn="tl" rotWithShape="0">
                    <a:prstClr val="black">
                      <a:alpha val="40000"/>
                    </a:prstClr>
                  </a:outerShdw>
                </a:effectLst>
              </a:rPr>
              <a:t>Spider Beetle</a:t>
            </a:r>
          </a:p>
        </p:txBody>
      </p:sp>
      <p:sp>
        <p:nvSpPr>
          <p:cNvPr id="37893" name="Rectangle 9"/>
          <p:cNvSpPr>
            <a:spLocks noGrp="1" noChangeArrowheads="1"/>
          </p:cNvSpPr>
          <p:nvPr>
            <p:ph type="title"/>
          </p:nvPr>
        </p:nvSpPr>
        <p:spPr/>
        <p:txBody>
          <a:bodyPr/>
          <a:lstStyle/>
          <a:p>
            <a:r>
              <a:rPr lang="en-US" altLang="en-US"/>
              <a:t>Can be confused with…</a:t>
            </a:r>
          </a:p>
        </p:txBody>
      </p:sp>
      <p:sp>
        <p:nvSpPr>
          <p:cNvPr id="37890" name="Rectangle 6"/>
          <p:cNvSpPr>
            <a:spLocks noGrp="1" noChangeArrowheads="1"/>
          </p:cNvSpPr>
          <p:nvPr>
            <p:ph type="sldNum" sz="quarter" idx="12"/>
          </p:nvPr>
        </p:nvSpPr>
        <p:spPr>
          <a:xfrm>
            <a:off x="7391400" y="6477000"/>
            <a:ext cx="1676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360414F1-C283-AB49-94F3-40FEC5A3F34C}" type="slidenum">
              <a:rPr lang="en-US" altLang="en-US" sz="1400"/>
              <a:pPr>
                <a:lnSpc>
                  <a:spcPct val="100000"/>
                </a:lnSpc>
                <a:spcBef>
                  <a:spcPct val="0"/>
                </a:spcBef>
                <a:buSzTx/>
                <a:buFontTx/>
                <a:buNone/>
              </a:pPr>
              <a:t>11</a:t>
            </a:fld>
            <a:endParaRPr lang="en-US" altLang="en-US" sz="1400"/>
          </a:p>
        </p:txBody>
      </p:sp>
      <p:sp>
        <p:nvSpPr>
          <p:cNvPr id="37891" name="Rectangle 3"/>
          <p:cNvSpPr>
            <a:spLocks noChangeArrowheads="1"/>
          </p:cNvSpPr>
          <p:nvPr/>
        </p:nvSpPr>
        <p:spPr bwMode="auto">
          <a:xfrm>
            <a:off x="0" y="1143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buFontTx/>
              <a:buNone/>
            </a:pPr>
            <a:endParaRPr lang="en-US" altLang="en-US" sz="2800" b="1"/>
          </a:p>
          <a:p>
            <a:pPr algn="ctr" eaLnBrk="1" hangingPunct="1"/>
            <a:endParaRPr lang="en-US" altLang="en-US" sz="2800" b="1"/>
          </a:p>
        </p:txBody>
      </p:sp>
      <p:grpSp>
        <p:nvGrpSpPr>
          <p:cNvPr id="37892" name="Group 18"/>
          <p:cNvGrpSpPr>
            <a:grpSpLocks/>
          </p:cNvGrpSpPr>
          <p:nvPr/>
        </p:nvGrpSpPr>
        <p:grpSpPr bwMode="auto">
          <a:xfrm>
            <a:off x="457200" y="4114800"/>
            <a:ext cx="2452688" cy="2430463"/>
            <a:chOff x="685800" y="4114800"/>
            <a:chExt cx="2452688" cy="2430236"/>
          </a:xfrm>
        </p:grpSpPr>
        <p:pic>
          <p:nvPicPr>
            <p:cNvPr id="10257" name="Picture 7" descr="mosquito bit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4114800"/>
              <a:ext cx="2452688" cy="1892123"/>
            </a:xfrm>
            <a:prstGeom prst="rect">
              <a:avLst/>
            </a:prstGeom>
            <a:noFill/>
            <a:ln w="6350">
              <a:solidFill>
                <a:srgbClr val="000000"/>
              </a:solidFill>
              <a:miter lim="800000"/>
              <a:headEnd/>
              <a:tailEnd/>
            </a:ln>
            <a:effectLst>
              <a:outerShdw blurRad="63500" dist="76200" dir="2700000" algn="tl" rotWithShape="0">
                <a:prstClr val="black">
                  <a:alpha val="75000"/>
                </a:prstClr>
              </a:outerShdw>
            </a:effectLst>
            <a:extLst>
              <a:ext uri="{909E8E84-426E-40DD-AFC4-6F175D3DCCD1}">
                <a14:hiddenFill xmlns:a14="http://schemas.microsoft.com/office/drawing/2010/main">
                  <a:solidFill>
                    <a:srgbClr val="FFFFFF"/>
                  </a:solidFill>
                </a14:hiddenFill>
              </a:ext>
            </a:extLst>
          </p:spPr>
        </p:pic>
        <p:sp>
          <p:nvSpPr>
            <p:cNvPr id="10258" name="Text Box 8"/>
            <p:cNvSpPr txBox="1">
              <a:spLocks noChangeArrowheads="1"/>
            </p:cNvSpPr>
            <p:nvPr/>
          </p:nvSpPr>
          <p:spPr bwMode="auto">
            <a:xfrm>
              <a:off x="685800" y="6083116"/>
              <a:ext cx="2452688" cy="461920"/>
            </a:xfrm>
            <a:prstGeom prst="rect">
              <a:avLst/>
            </a:prstGeom>
            <a:noFill/>
            <a:ln>
              <a:noFill/>
            </a:ln>
            <a:effectLst>
              <a:outerShdw blurRad="63500" dist="1796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defRPr/>
              </a:pPr>
              <a:r>
                <a:rPr lang="en-US" altLang="en-US" sz="2400" b="1" dirty="0"/>
                <a:t>Mosquito Bites</a:t>
              </a:r>
              <a:endParaRPr lang="en-US" altLang="en-US" sz="2400" dirty="0"/>
            </a:p>
          </p:txBody>
        </p:sp>
      </p:grpSp>
      <p:grpSp>
        <p:nvGrpSpPr>
          <p:cNvPr id="37895" name="Group 15"/>
          <p:cNvGrpSpPr>
            <a:grpSpLocks/>
          </p:cNvGrpSpPr>
          <p:nvPr/>
        </p:nvGrpSpPr>
        <p:grpSpPr bwMode="auto">
          <a:xfrm>
            <a:off x="5759139" y="1703029"/>
            <a:ext cx="2320925" cy="2366963"/>
            <a:chOff x="6019799" y="1676400"/>
            <a:chExt cx="2321170" cy="2366963"/>
          </a:xfrm>
        </p:grpSpPr>
        <p:pic>
          <p:nvPicPr>
            <p:cNvPr id="10255" name="Picture 4" descr="Dog-Tick-D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19800" y="1676400"/>
              <a:ext cx="2321169" cy="1905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
          <p:nvSpPr>
            <p:cNvPr id="13328" name="Text Box 11"/>
            <p:cNvSpPr txBox="1">
              <a:spLocks noChangeArrowheads="1"/>
            </p:cNvSpPr>
            <p:nvPr/>
          </p:nvSpPr>
          <p:spPr bwMode="auto">
            <a:xfrm>
              <a:off x="6019799" y="3581400"/>
              <a:ext cx="2321169" cy="46196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defRPr/>
              </a:pPr>
              <a:r>
                <a:rPr lang="en-US" altLang="en-US" sz="2400" b="1" dirty="0"/>
                <a:t>Tick</a:t>
              </a:r>
            </a:p>
          </p:txBody>
        </p:sp>
      </p:grpSp>
      <p:grpSp>
        <p:nvGrpSpPr>
          <p:cNvPr id="37896" name="Group 16"/>
          <p:cNvGrpSpPr>
            <a:grpSpLocks/>
          </p:cNvGrpSpPr>
          <p:nvPr/>
        </p:nvGrpSpPr>
        <p:grpSpPr bwMode="auto">
          <a:xfrm>
            <a:off x="5181600" y="4114800"/>
            <a:ext cx="1546225" cy="2366963"/>
            <a:chOff x="6383004" y="4114800"/>
            <a:chExt cx="1546225" cy="2366963"/>
          </a:xfrm>
        </p:grpSpPr>
        <p:pic>
          <p:nvPicPr>
            <p:cNvPr id="10253" name="Picture 5" descr="bat bu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00467" y="4114800"/>
              <a:ext cx="1528762" cy="1890713"/>
            </a:xfrm>
            <a:prstGeom prst="rect">
              <a:avLst/>
            </a:prstGeom>
            <a:noFill/>
            <a:ln w="6350">
              <a:solidFill>
                <a:srgbClr val="000000"/>
              </a:solidFill>
              <a:miter lim="800000"/>
              <a:headEnd/>
              <a:tailEnd/>
            </a:ln>
            <a:effectLst>
              <a:outerShdw blurRad="63500" dist="71842"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3326" name="Text Box 12"/>
            <p:cNvSpPr txBox="1">
              <a:spLocks noChangeArrowheads="1"/>
            </p:cNvSpPr>
            <p:nvPr/>
          </p:nvSpPr>
          <p:spPr bwMode="auto">
            <a:xfrm>
              <a:off x="6383004" y="6019800"/>
              <a:ext cx="1546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defRPr/>
              </a:pPr>
              <a:r>
                <a:rPr lang="en-US" altLang="en-US" sz="2400" b="1" dirty="0">
                  <a:effectLst>
                    <a:outerShdw blurRad="50800" dist="38100" dir="2700000" algn="tl" rotWithShape="0">
                      <a:prstClr val="black">
                        <a:alpha val="40000"/>
                      </a:prstClr>
                    </a:outerShdw>
                  </a:effectLst>
                </a:rPr>
                <a:t>Bat Bug</a:t>
              </a:r>
            </a:p>
          </p:txBody>
        </p:sp>
      </p:grpSp>
      <p:pic>
        <p:nvPicPr>
          <p:cNvPr id="10250" name="Picture 3" descr="Nymph_780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24200" y="4114800"/>
            <a:ext cx="1828800" cy="1897063"/>
          </a:xfrm>
          <a:prstGeom prst="rect">
            <a:avLst/>
          </a:prstGeom>
          <a:noFill/>
          <a:ln w="6350">
            <a:solidFill>
              <a:srgbClr val="000000"/>
            </a:solidFill>
            <a:miter lim="800000"/>
            <a:headEnd/>
            <a:tailEnd/>
          </a:ln>
          <a:effectLst>
            <a:outerShdw blurRad="63500" dist="71842"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3323" name="Text Box 13"/>
          <p:cNvSpPr txBox="1">
            <a:spLocks noChangeArrowheads="1"/>
          </p:cNvSpPr>
          <p:nvPr/>
        </p:nvSpPr>
        <p:spPr bwMode="auto">
          <a:xfrm>
            <a:off x="3124200" y="6019800"/>
            <a:ext cx="1843088" cy="83026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defRPr/>
            </a:pPr>
            <a:r>
              <a:rPr lang="en-US" altLang="en-US" sz="2400" b="1" dirty="0">
                <a:effectLst>
                  <a:outerShdw blurRad="50800" dist="38100" dir="2700000" algn="tl" rotWithShape="0">
                    <a:prstClr val="black">
                      <a:alpha val="40000"/>
                    </a:prstClr>
                  </a:outerShdw>
                </a:effectLst>
              </a:rPr>
              <a:t>Cockroach Nymph</a:t>
            </a:r>
          </a:p>
        </p:txBody>
      </p:sp>
      <p:pic>
        <p:nvPicPr>
          <p:cNvPr id="10252" name="Picture 14" descr="UNL Spider beetle.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010400" y="4114800"/>
            <a:ext cx="1879600" cy="1905000"/>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7A4EB6E-D2A9-AF4A-B88F-8AB232863B2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305040" y="1623626"/>
            <a:ext cx="2088707" cy="20574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pic>
        <p:nvPicPr>
          <p:cNvPr id="21" name="Picture 20">
            <a:extLst>
              <a:ext uri="{FF2B5EF4-FFF2-40B4-BE49-F238E27FC236}">
                <a16:creationId xmlns:a16="http://schemas.microsoft.com/office/drawing/2014/main" id="{7228F5BC-126F-7346-9A84-9C50534DAF6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21405" y="1594177"/>
            <a:ext cx="2071749" cy="2071749"/>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
        <p:nvSpPr>
          <p:cNvPr id="22" name="Text Box 13">
            <a:extLst>
              <a:ext uri="{FF2B5EF4-FFF2-40B4-BE49-F238E27FC236}">
                <a16:creationId xmlns:a16="http://schemas.microsoft.com/office/drawing/2014/main" id="{9C8867E3-5B51-1B44-BC0A-F20F3581FBCB}"/>
              </a:ext>
            </a:extLst>
          </p:cNvPr>
          <p:cNvSpPr txBox="1">
            <a:spLocks noChangeArrowheads="1"/>
          </p:cNvSpPr>
          <p:nvPr/>
        </p:nvSpPr>
        <p:spPr bwMode="auto">
          <a:xfrm>
            <a:off x="1152731" y="3641569"/>
            <a:ext cx="4201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a:ea typeface="Osaka" charset="0"/>
                <a:cs typeface="Osaka" charset="0"/>
              </a:rPr>
              <a:t>Carpet Beetle and larva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title"/>
          </p:nvPr>
        </p:nvSpPr>
        <p:spPr/>
        <p:txBody>
          <a:bodyPr/>
          <a:lstStyle/>
          <a:p>
            <a:r>
              <a:rPr lang="en-US" altLang="en-US"/>
              <a:t>Signs of bed bugs</a:t>
            </a:r>
          </a:p>
        </p:txBody>
      </p:sp>
      <p:sp>
        <p:nvSpPr>
          <p:cNvPr id="39939" name="Rectangle 4"/>
          <p:cNvSpPr>
            <a:spLocks noGrp="1" noChangeArrowheads="1"/>
          </p:cNvSpPr>
          <p:nvPr>
            <p:ph idx="1"/>
          </p:nvPr>
        </p:nvSpPr>
        <p:spPr>
          <a:xfrm>
            <a:off x="75090" y="1751862"/>
            <a:ext cx="3505200" cy="2895600"/>
          </a:xfrm>
        </p:spPr>
        <p:txBody>
          <a:bodyPr>
            <a:normAutofit/>
          </a:bodyPr>
          <a:lstStyle/>
          <a:p>
            <a:pPr>
              <a:buBlip>
                <a:blip r:embed="rId3"/>
              </a:buBlip>
            </a:pPr>
            <a:r>
              <a:rPr lang="en-US" altLang="en-US" sz="2800" dirty="0"/>
              <a:t>Bites</a:t>
            </a:r>
          </a:p>
          <a:p>
            <a:pPr>
              <a:buBlip>
                <a:blip r:embed="rId3"/>
              </a:buBlip>
            </a:pPr>
            <a:r>
              <a:rPr lang="en-US" altLang="en-US" sz="2800" dirty="0"/>
              <a:t>Fecal spots</a:t>
            </a:r>
          </a:p>
          <a:p>
            <a:pPr>
              <a:buBlip>
                <a:blip r:embed="rId3"/>
              </a:buBlip>
            </a:pPr>
            <a:r>
              <a:rPr lang="en-US" altLang="en-US" sz="2800" dirty="0"/>
              <a:t>Shed skins</a:t>
            </a:r>
          </a:p>
          <a:p>
            <a:pPr>
              <a:buBlip>
                <a:blip r:embed="rId3"/>
              </a:buBlip>
            </a:pPr>
            <a:r>
              <a:rPr lang="en-US" altLang="en-US" sz="2800" dirty="0"/>
              <a:t>Dead bed bugs</a:t>
            </a:r>
          </a:p>
          <a:p>
            <a:pPr>
              <a:buBlip>
                <a:blip r:embed="rId3"/>
              </a:buBlip>
            </a:pPr>
            <a:r>
              <a:rPr lang="en-US" altLang="en-US" sz="2800" dirty="0"/>
              <a:t>Live bed bugs</a:t>
            </a:r>
          </a:p>
          <a:p>
            <a:endParaRPr lang="en-US" altLang="en-US" sz="2800" dirty="0"/>
          </a:p>
        </p:txBody>
      </p:sp>
      <p:sp>
        <p:nvSpPr>
          <p:cNvPr id="3993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B9C9DBA-E763-284C-ABB4-2C610C399CB7}" type="slidenum">
              <a:rPr lang="en-US" altLang="en-US" sz="1400"/>
              <a:pPr>
                <a:lnSpc>
                  <a:spcPct val="100000"/>
                </a:lnSpc>
                <a:spcBef>
                  <a:spcPct val="0"/>
                </a:spcBef>
                <a:buSzTx/>
                <a:buFontTx/>
                <a:buNone/>
              </a:pPr>
              <a:t>12</a:t>
            </a:fld>
            <a:endParaRPr lang="en-US" altLang="en-US" sz="1400"/>
          </a:p>
        </p:txBody>
      </p:sp>
      <p:sp>
        <p:nvSpPr>
          <p:cNvPr id="2" name="TextBox 1"/>
          <p:cNvSpPr txBox="1"/>
          <p:nvPr/>
        </p:nvSpPr>
        <p:spPr>
          <a:xfrm>
            <a:off x="1832344" y="6575713"/>
            <a:ext cx="2362200" cy="200055"/>
          </a:xfrm>
          <a:prstGeom prst="rect">
            <a:avLst/>
          </a:prstGeom>
          <a:noFill/>
        </p:spPr>
        <p:txBody>
          <a:bodyPr wrap="square" rtlCol="0">
            <a:spAutoFit/>
          </a:bodyPr>
          <a:lstStyle/>
          <a:p>
            <a:r>
              <a:rPr lang="en-US" sz="700" dirty="0">
                <a:solidFill>
                  <a:schemeClr val="bg1"/>
                </a:solidFill>
              </a:rPr>
              <a:t>Photo: Alex </a:t>
            </a:r>
            <a:r>
              <a:rPr lang="en-US" sz="700" dirty="0" err="1">
                <a:solidFill>
                  <a:schemeClr val="bg1"/>
                </a:solidFill>
              </a:rPr>
              <a:t>Yelich</a:t>
            </a:r>
            <a:endParaRPr lang="en-US" sz="700" dirty="0">
              <a:solidFill>
                <a:schemeClr val="bg1"/>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5896150" y="2137347"/>
            <a:ext cx="3424768" cy="2568576"/>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72851" y="1576754"/>
            <a:ext cx="3935683" cy="5247576"/>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0800000">
            <a:off x="3781631" y="1576753"/>
            <a:ext cx="5310544" cy="5274623"/>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
        <p:nvSpPr>
          <p:cNvPr id="13" name="TextBox 12"/>
          <p:cNvSpPr txBox="1"/>
          <p:nvPr/>
        </p:nvSpPr>
        <p:spPr>
          <a:xfrm>
            <a:off x="3765877" y="6606614"/>
            <a:ext cx="1219200" cy="200055"/>
          </a:xfrm>
          <a:prstGeom prst="rect">
            <a:avLst/>
          </a:prstGeom>
          <a:noFill/>
        </p:spPr>
        <p:txBody>
          <a:bodyPr wrap="square" rtlCol="0">
            <a:spAutoFit/>
          </a:bodyPr>
          <a:lstStyle/>
          <a:p>
            <a:r>
              <a:rPr lang="en-US" sz="700" dirty="0">
                <a:solidFill>
                  <a:schemeClr val="bg1"/>
                </a:solidFill>
              </a:rPr>
              <a:t>Photo: Susannah Reese</a:t>
            </a:r>
          </a:p>
        </p:txBody>
      </p:sp>
      <p:pic>
        <p:nvPicPr>
          <p:cNvPr id="14" name="Picture 3"/>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55746" y="1603102"/>
            <a:ext cx="3937000" cy="524827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6" name="Picture 2" descr="IMG_1128"/>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8776" y="4489419"/>
            <a:ext cx="3342219" cy="2263877"/>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4"/>
          <p:cNvSpPr>
            <a:spLocks noGrp="1" noChangeArrowheads="1"/>
          </p:cNvSpPr>
          <p:nvPr>
            <p:ph type="title"/>
          </p:nvPr>
        </p:nvSpPr>
        <p:spPr/>
        <p:txBody>
          <a:bodyPr/>
          <a:lstStyle/>
          <a:p>
            <a:r>
              <a:rPr lang="en-US" altLang="en-US"/>
              <a:t>Bites</a:t>
            </a:r>
          </a:p>
        </p:txBody>
      </p:sp>
      <p:sp>
        <p:nvSpPr>
          <p:cNvPr id="41988" name="Rectangle 5"/>
          <p:cNvSpPr>
            <a:spLocks noGrp="1" noChangeArrowheads="1"/>
          </p:cNvSpPr>
          <p:nvPr>
            <p:ph idx="1"/>
          </p:nvPr>
        </p:nvSpPr>
        <p:spPr>
          <a:xfrm>
            <a:off x="685800" y="1678464"/>
            <a:ext cx="7772400" cy="2360136"/>
          </a:xfrm>
        </p:spPr>
        <p:txBody>
          <a:bodyPr>
            <a:normAutofit lnSpcReduction="10000"/>
          </a:bodyPr>
          <a:lstStyle/>
          <a:p>
            <a:pPr>
              <a:buBlip>
                <a:blip r:embed="rId3"/>
              </a:buBlip>
            </a:pPr>
            <a:r>
              <a:rPr lang="en-US" altLang="en-US" sz="2800" dirty="0"/>
              <a:t>Bed bugs cannot be confirmed by bites alone—Many people have no reaction</a:t>
            </a:r>
          </a:p>
          <a:p>
            <a:pPr>
              <a:buBlip>
                <a:blip r:embed="rId3"/>
              </a:buBlip>
            </a:pPr>
            <a:r>
              <a:rPr lang="en-US" altLang="en-US" sz="2800" dirty="0"/>
              <a:t>Live bed bugs must be found</a:t>
            </a:r>
          </a:p>
          <a:p>
            <a:pPr eaLnBrk="1" hangingPunct="1">
              <a:buBlip>
                <a:blip r:embed="rId3"/>
              </a:buBlip>
            </a:pPr>
            <a:r>
              <a:rPr lang="en-US" altLang="en-US" sz="2800" dirty="0"/>
              <a:t>Prefer feeding during darkness</a:t>
            </a:r>
          </a:p>
          <a:p>
            <a:pPr eaLnBrk="1" hangingPunct="1">
              <a:buBlip>
                <a:blip r:embed="rId3"/>
              </a:buBlip>
            </a:pPr>
            <a:r>
              <a:rPr lang="en-US" altLang="en-US" sz="2800" dirty="0"/>
              <a:t>Bites often painless</a:t>
            </a:r>
          </a:p>
          <a:p>
            <a:endParaRPr lang="en-US" altLang="en-US" sz="2800" dirty="0"/>
          </a:p>
        </p:txBody>
      </p:sp>
      <p:sp>
        <p:nvSpPr>
          <p:cNvPr id="41985"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FBAB5925-7027-8849-8AF7-102CEBC3CF72}" type="slidenum">
              <a:rPr lang="en-US" altLang="en-US" sz="1400"/>
              <a:pPr>
                <a:lnSpc>
                  <a:spcPct val="100000"/>
                </a:lnSpc>
                <a:spcBef>
                  <a:spcPct val="0"/>
                </a:spcBef>
                <a:buSzTx/>
                <a:buFontTx/>
                <a:buNone/>
              </a:pPr>
              <a:t>13</a:t>
            </a:fld>
            <a:endParaRPr lang="en-US" altLang="en-US" sz="1400"/>
          </a:p>
        </p:txBody>
      </p:sp>
      <p:pic>
        <p:nvPicPr>
          <p:cNvPr id="12292" name="Picture 3" descr="bed but bit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76800" y="3886200"/>
            <a:ext cx="3810000" cy="2855912"/>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7" name="Picture 2" descr="DSCN38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0538" y="4038600"/>
            <a:ext cx="3762375" cy="280193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7"/>
          <p:cNvSpPr>
            <a:spLocks noGrp="1" noChangeArrowheads="1"/>
          </p:cNvSpPr>
          <p:nvPr>
            <p:ph type="title"/>
          </p:nvPr>
        </p:nvSpPr>
        <p:spPr/>
        <p:txBody>
          <a:bodyPr/>
          <a:lstStyle/>
          <a:p>
            <a:r>
              <a:rPr lang="en-US" altLang="en-US"/>
              <a:t>Fecal spots</a:t>
            </a:r>
          </a:p>
        </p:txBody>
      </p:sp>
      <p:sp>
        <p:nvSpPr>
          <p:cNvPr id="46085" name="Rectangle 8"/>
          <p:cNvSpPr>
            <a:spLocks noGrp="1" noChangeArrowheads="1"/>
          </p:cNvSpPr>
          <p:nvPr>
            <p:ph idx="1"/>
          </p:nvPr>
        </p:nvSpPr>
        <p:spPr>
          <a:xfrm>
            <a:off x="685800" y="2057400"/>
            <a:ext cx="8001000" cy="3657600"/>
          </a:xfrm>
        </p:spPr>
        <p:txBody>
          <a:bodyPr>
            <a:normAutofit/>
          </a:bodyPr>
          <a:lstStyle/>
          <a:p>
            <a:pPr>
              <a:buBlip>
                <a:blip r:embed="rId3"/>
              </a:buBlip>
            </a:pPr>
            <a:r>
              <a:rPr lang="en-US" altLang="en-US" sz="2800" dirty="0"/>
              <a:t>Fecal spots are bed bug droppings</a:t>
            </a:r>
          </a:p>
          <a:p>
            <a:pPr>
              <a:buBlip>
                <a:blip r:embed="rId3"/>
              </a:buBlip>
            </a:pPr>
            <a:r>
              <a:rPr lang="en-US" altLang="en-US" sz="2800" dirty="0">
                <a:ea typeface="ＭＳ Ｐゴシック" charset="-128"/>
              </a:rPr>
              <a:t>Different from cockroach </a:t>
            </a:r>
            <a:r>
              <a:rPr lang="en-US" altLang="en-US" sz="2800" dirty="0" err="1">
                <a:ea typeface="ＭＳ Ｐゴシック" charset="-128"/>
              </a:rPr>
              <a:t>frass</a:t>
            </a:r>
            <a:r>
              <a:rPr lang="en-US" altLang="en-US" sz="2800" dirty="0">
                <a:ea typeface="ＭＳ Ｐゴシック" charset="-128"/>
              </a:rPr>
              <a:t>—</a:t>
            </a:r>
            <a:r>
              <a:rPr lang="en-US" altLang="en-US" sz="2800" dirty="0" err="1">
                <a:ea typeface="ＭＳ Ｐゴシック" charset="-128"/>
              </a:rPr>
              <a:t>frass</a:t>
            </a:r>
            <a:r>
              <a:rPr lang="en-US" altLang="en-US" sz="2800" dirty="0">
                <a:ea typeface="ＭＳ Ｐゴシック" charset="-128"/>
              </a:rPr>
              <a:t> is gritty, fecal spots are smooth.</a:t>
            </a:r>
            <a:endParaRPr lang="en-US" altLang="en-US" sz="2800" dirty="0"/>
          </a:p>
          <a:p>
            <a:pPr>
              <a:buBlip>
                <a:blip r:embed="rId3"/>
              </a:buBlip>
            </a:pPr>
            <a:r>
              <a:rPr lang="en-US" altLang="en-US" sz="2800" dirty="0"/>
              <a:t>A current bed bug infestation cannot be confirmed by fecal spots </a:t>
            </a:r>
            <a:br>
              <a:rPr lang="en-US" altLang="en-US" sz="2800" dirty="0"/>
            </a:br>
            <a:r>
              <a:rPr lang="en-US" altLang="en-US" sz="2800" dirty="0"/>
              <a:t>alone. Live bed bugs </a:t>
            </a:r>
            <a:br>
              <a:rPr lang="en-US" altLang="en-US" sz="2800" dirty="0"/>
            </a:br>
            <a:r>
              <a:rPr lang="en-US" altLang="en-US" sz="2800" dirty="0"/>
              <a:t>must be found</a:t>
            </a:r>
            <a:endParaRPr lang="en-US" altLang="en-US" dirty="0"/>
          </a:p>
        </p:txBody>
      </p:sp>
      <p:sp>
        <p:nvSpPr>
          <p:cNvPr id="4608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5B7AF6E7-A995-6443-BF67-202F0FA79BC6}" type="slidenum">
              <a:rPr lang="en-US" altLang="en-US" sz="1400"/>
              <a:pPr>
                <a:lnSpc>
                  <a:spcPct val="100000"/>
                </a:lnSpc>
                <a:spcBef>
                  <a:spcPct val="0"/>
                </a:spcBef>
                <a:buSzTx/>
                <a:buFontTx/>
                <a:buNone/>
              </a:pPr>
              <a:t>14</a:t>
            </a:fld>
            <a:endParaRPr lang="en-US" altLang="en-US" sz="1400"/>
          </a:p>
        </p:txBody>
      </p:sp>
      <p:pic>
        <p:nvPicPr>
          <p:cNvPr id="13315" name="Picture 3" descr="IMG_145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57800" y="4038600"/>
            <a:ext cx="3276600" cy="2184400"/>
          </a:xfrm>
          <a:prstGeom prst="rect">
            <a:avLst/>
          </a:prstGeom>
          <a:noFill/>
          <a:ln w="9525">
            <a:solidFill>
              <a:schemeClr val="tx1"/>
            </a:solidFill>
            <a:miter lim="800000"/>
            <a:headEnd/>
            <a:tailEnd/>
          </a:ln>
          <a:effectLst>
            <a:outerShdw blurRad="63500" dist="53882"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46083" name="Text Box 6"/>
          <p:cNvSpPr txBox="1">
            <a:spLocks noChangeArrowheads="1"/>
          </p:cNvSpPr>
          <p:nvPr/>
        </p:nvSpPr>
        <p:spPr bwMode="auto">
          <a:xfrm>
            <a:off x="5257800" y="62230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a:t>A bad infestation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7" name="Rectangle 9"/>
          <p:cNvSpPr>
            <a:spLocks noGrp="1" noChangeArrowheads="1"/>
          </p:cNvSpPr>
          <p:nvPr>
            <p:ph type="title"/>
          </p:nvPr>
        </p:nvSpPr>
        <p:spPr/>
        <p:txBody>
          <a:bodyPr/>
          <a:lstStyle/>
          <a:p>
            <a:r>
              <a:rPr lang="en-US" altLang="en-US"/>
              <a:t>Shed skins</a:t>
            </a:r>
          </a:p>
        </p:txBody>
      </p:sp>
      <p:sp>
        <p:nvSpPr>
          <p:cNvPr id="48129"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F9A0EF73-2811-D64C-BA24-A1AEBC8D2C88}" type="slidenum">
              <a:rPr lang="en-US" altLang="en-US" sz="1400"/>
              <a:pPr>
                <a:lnSpc>
                  <a:spcPct val="100000"/>
                </a:lnSpc>
                <a:spcBef>
                  <a:spcPct val="0"/>
                </a:spcBef>
                <a:buSzTx/>
                <a:buFontTx/>
                <a:buNone/>
              </a:pPr>
              <a:t>15</a:t>
            </a:fld>
            <a:endParaRPr lang="en-US" altLang="en-US" sz="1400"/>
          </a:p>
        </p:txBody>
      </p:sp>
      <p:pic>
        <p:nvPicPr>
          <p:cNvPr id="14339" name="Picture 2" descr="IMG_14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1957388"/>
            <a:ext cx="5791200" cy="4062412"/>
          </a:xfrm>
          <a:prstGeom prst="rect">
            <a:avLst/>
          </a:prstGeom>
          <a:noFill/>
          <a:ln w="6350">
            <a:solidFill>
              <a:schemeClr val="tx1"/>
            </a:solidFill>
            <a:miter lim="800000"/>
            <a:headEnd/>
            <a:tailEnd/>
          </a:ln>
          <a:effectLst>
            <a:outerShdw blurRad="63500" dist="53882"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48131" name="Text Box 3"/>
          <p:cNvSpPr txBox="1">
            <a:spLocks noChangeArrowheads="1"/>
          </p:cNvSpPr>
          <p:nvPr/>
        </p:nvSpPr>
        <p:spPr bwMode="auto">
          <a:xfrm>
            <a:off x="2819400" y="60198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a:t>Bed bug signs on a mattress seam</a:t>
            </a:r>
          </a:p>
        </p:txBody>
      </p:sp>
      <p:pic>
        <p:nvPicPr>
          <p:cNvPr id="48132" name="Picture 4" descr="cast-ski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2286000"/>
            <a:ext cx="2259013"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Oval 5"/>
          <p:cNvSpPr>
            <a:spLocks noChangeArrowheads="1"/>
          </p:cNvSpPr>
          <p:nvPr/>
        </p:nvSpPr>
        <p:spPr bwMode="auto">
          <a:xfrm>
            <a:off x="4648200" y="3962400"/>
            <a:ext cx="838200" cy="9144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sp>
        <p:nvSpPr>
          <p:cNvPr id="48134" name="Line 6"/>
          <p:cNvSpPr>
            <a:spLocks noChangeShapeType="1"/>
          </p:cNvSpPr>
          <p:nvPr/>
        </p:nvSpPr>
        <p:spPr bwMode="auto">
          <a:xfrm flipH="1" flipV="1">
            <a:off x="1981200" y="2133600"/>
            <a:ext cx="3048000" cy="1828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5" name="Line 7"/>
          <p:cNvSpPr>
            <a:spLocks noChangeShapeType="1"/>
          </p:cNvSpPr>
          <p:nvPr/>
        </p:nvSpPr>
        <p:spPr bwMode="auto">
          <a:xfrm flipH="1">
            <a:off x="1600200" y="4876800"/>
            <a:ext cx="3429000" cy="533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6" name="Oval 8"/>
          <p:cNvSpPr>
            <a:spLocks noChangeArrowheads="1"/>
          </p:cNvSpPr>
          <p:nvPr/>
        </p:nvSpPr>
        <p:spPr bwMode="auto">
          <a:xfrm>
            <a:off x="228600" y="1981200"/>
            <a:ext cx="2438400" cy="3429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p:txBody>
          <a:bodyPr/>
          <a:lstStyle/>
          <a:p>
            <a:r>
              <a:rPr lang="en-US" altLang="en-US"/>
              <a:t>Dead bed bugs</a:t>
            </a:r>
          </a:p>
        </p:txBody>
      </p:sp>
      <p:sp>
        <p:nvSpPr>
          <p:cNvPr id="5017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680B88D9-C082-5A44-877C-3C2DE7AA011D}" type="slidenum">
              <a:rPr lang="en-US" altLang="en-US" sz="1400"/>
              <a:pPr>
                <a:lnSpc>
                  <a:spcPct val="100000"/>
                </a:lnSpc>
                <a:spcBef>
                  <a:spcPct val="0"/>
                </a:spcBef>
                <a:buSzTx/>
                <a:buFontTx/>
                <a:buNone/>
              </a:pPr>
              <a:t>16</a:t>
            </a:fld>
            <a:endParaRPr lang="en-US" altLang="en-US" sz="1400"/>
          </a:p>
        </p:txBody>
      </p:sp>
      <p:pic>
        <p:nvPicPr>
          <p:cNvPr id="15363" name="Picture 2" descr="Bed-bugV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9488" y="1752600"/>
            <a:ext cx="2740025" cy="4648200"/>
          </a:xfrm>
          <a:prstGeom prst="rect">
            <a:avLst/>
          </a:prstGeom>
          <a:noFill/>
          <a:ln w="9525">
            <a:solidFill>
              <a:schemeClr val="tx1"/>
            </a:solidFill>
            <a:miter lim="800000"/>
            <a:headEnd/>
            <a:tailEnd/>
          </a:ln>
          <a:effectLst>
            <a:outerShdw blurRad="63500" dist="38099"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15364" name="Picture 3" descr="Bed-bugDorsa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18088" y="1752600"/>
            <a:ext cx="2982912" cy="4648200"/>
          </a:xfrm>
          <a:prstGeom prst="rect">
            <a:avLst/>
          </a:prstGeom>
          <a:noFill/>
          <a:ln w="9525">
            <a:solidFill>
              <a:schemeClr val="tx1"/>
            </a:solidFill>
            <a:miter lim="800000"/>
            <a:headEnd/>
            <a:tailEnd/>
          </a:ln>
          <a:effectLst>
            <a:outerShdw blurRad="63500" dist="38099"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50181" name="Text Box 5"/>
          <p:cNvSpPr txBox="1">
            <a:spLocks noChangeArrowheads="1"/>
          </p:cNvSpPr>
          <p:nvPr/>
        </p:nvSpPr>
        <p:spPr bwMode="auto">
          <a:xfrm>
            <a:off x="1701800" y="6396038"/>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a:t>Bottom</a:t>
            </a:r>
          </a:p>
        </p:txBody>
      </p:sp>
      <p:sp>
        <p:nvSpPr>
          <p:cNvPr id="50182" name="Text Box 6"/>
          <p:cNvSpPr txBox="1">
            <a:spLocks noChangeArrowheads="1"/>
          </p:cNvSpPr>
          <p:nvPr/>
        </p:nvSpPr>
        <p:spPr bwMode="auto">
          <a:xfrm>
            <a:off x="6248400" y="6381116"/>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a:t>Top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lgn="l"/>
            <a:r>
              <a:rPr lang="en-US" altLang="en-US" dirty="0"/>
              <a:t>Where bed bugs live</a:t>
            </a:r>
          </a:p>
        </p:txBody>
      </p:sp>
      <p:sp>
        <p:nvSpPr>
          <p:cNvPr id="52227" name="Rectangle 3"/>
          <p:cNvSpPr>
            <a:spLocks noGrp="1" noChangeArrowheads="1"/>
          </p:cNvSpPr>
          <p:nvPr>
            <p:ph idx="1"/>
          </p:nvPr>
        </p:nvSpPr>
        <p:spPr>
          <a:xfrm>
            <a:off x="223837" y="1708585"/>
            <a:ext cx="5715000" cy="2286000"/>
          </a:xfrm>
        </p:spPr>
        <p:txBody>
          <a:bodyPr>
            <a:normAutofit lnSpcReduction="10000"/>
          </a:bodyPr>
          <a:lstStyle/>
          <a:p>
            <a:pPr>
              <a:buBlip>
                <a:blip r:embed="rId3"/>
              </a:buBlip>
            </a:pPr>
            <a:r>
              <a:rPr lang="en-US" altLang="en-US" sz="2800" dirty="0"/>
              <a:t>Only inside homes and buildings</a:t>
            </a:r>
          </a:p>
          <a:p>
            <a:pPr>
              <a:buBlip>
                <a:blip r:embed="rId3"/>
              </a:buBlip>
            </a:pPr>
            <a:r>
              <a:rPr lang="en-US" altLang="en-US" sz="2800" dirty="0"/>
              <a:t>In any crack or crevice where a credit card edge could fit</a:t>
            </a:r>
          </a:p>
          <a:p>
            <a:pPr>
              <a:buBlip>
                <a:blip r:embed="rId3"/>
              </a:buBlip>
            </a:pPr>
            <a:r>
              <a:rPr lang="en-US" altLang="en-US" sz="2800" dirty="0"/>
              <a:t>On any item near where people rest</a:t>
            </a:r>
          </a:p>
          <a:p>
            <a:endParaRPr lang="en-US" altLang="en-US" sz="2800" dirty="0"/>
          </a:p>
        </p:txBody>
      </p:sp>
      <p:sp>
        <p:nvSpPr>
          <p:cNvPr id="52225"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6D5721F6-D2C2-A542-8239-EBA41EA34571}" type="slidenum">
              <a:rPr lang="en-US" altLang="en-US" sz="1400"/>
              <a:pPr>
                <a:lnSpc>
                  <a:spcPct val="100000"/>
                </a:lnSpc>
                <a:spcBef>
                  <a:spcPct val="0"/>
                </a:spcBef>
                <a:buSzTx/>
                <a:buFontTx/>
                <a:buNone/>
              </a:pPr>
              <a:t>17</a:t>
            </a:fld>
            <a:endParaRPr lang="en-US" altLang="en-US" sz="1400"/>
          </a:p>
        </p:txBody>
      </p:sp>
      <p:pic>
        <p:nvPicPr>
          <p:cNvPr id="16389" name="Picture 5" descr="IMAG0445.jpg"/>
          <p:cNvPicPr>
            <a:picLocks noChangeAspect="1"/>
          </p:cNvPicPr>
          <p:nvPr/>
        </p:nvPicPr>
        <p:blipFill>
          <a:blip r:embed="rId5">
            <a:lum bright="16000" contrast="-2000"/>
            <a:extLst>
              <a:ext uri="{28A0092B-C50C-407E-A947-70E740481C1C}">
                <a14:useLocalDpi xmlns:a14="http://schemas.microsoft.com/office/drawing/2010/main"/>
              </a:ext>
            </a:extLst>
          </a:blip>
          <a:srcRect/>
          <a:stretch>
            <a:fillRect/>
          </a:stretch>
        </p:blipFill>
        <p:spPr bwMode="auto">
          <a:xfrm>
            <a:off x="173037" y="4163060"/>
            <a:ext cx="3065463" cy="2103438"/>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16390" name="Picture 6" descr="IMAG0441.jpg"/>
          <p:cNvPicPr>
            <a:picLocks noChangeAspect="1"/>
          </p:cNvPicPr>
          <p:nvPr/>
        </p:nvPicPr>
        <p:blipFill>
          <a:blip r:embed="rId6">
            <a:lum bright="16000" contrast="28000"/>
            <a:extLst>
              <a:ext uri="{28A0092B-C50C-407E-A947-70E740481C1C}">
                <a14:useLocalDpi xmlns:a14="http://schemas.microsoft.com/office/drawing/2010/main"/>
              </a:ext>
            </a:extLst>
          </a:blip>
          <a:srcRect/>
          <a:stretch>
            <a:fillRect/>
          </a:stretch>
        </p:blipFill>
        <p:spPr bwMode="auto">
          <a:xfrm>
            <a:off x="5867400" y="4105275"/>
            <a:ext cx="3048000" cy="2176463"/>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a:extLst>
            <a:ext uri="{909E8E84-426E-40DD-AFC4-6F175D3DCCD1}">
              <a14:hiddenFill xmlns:a14="http://schemas.microsoft.com/office/drawing/2010/main">
                <a:solidFill>
                  <a:srgbClr val="FFFFFF"/>
                </a:solidFill>
              </a14:hiddenFill>
            </a:ext>
          </a:extLst>
        </p:spPr>
      </p:pic>
      <p:sp>
        <p:nvSpPr>
          <p:cNvPr id="52230" name="Text Box 3"/>
          <p:cNvSpPr txBox="1">
            <a:spLocks noChangeArrowheads="1"/>
          </p:cNvSpPr>
          <p:nvPr/>
        </p:nvSpPr>
        <p:spPr bwMode="auto">
          <a:xfrm>
            <a:off x="519271" y="6339841"/>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Mattress piping</a:t>
            </a:r>
          </a:p>
        </p:txBody>
      </p:sp>
      <p:sp>
        <p:nvSpPr>
          <p:cNvPr id="52231" name="Text Box 3"/>
          <p:cNvSpPr txBox="1">
            <a:spLocks noChangeArrowheads="1"/>
          </p:cNvSpPr>
          <p:nvPr/>
        </p:nvSpPr>
        <p:spPr bwMode="auto">
          <a:xfrm>
            <a:off x="6248400" y="6339841"/>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Switch plates</a:t>
            </a:r>
          </a:p>
        </p:txBody>
      </p:sp>
      <p:pic>
        <p:nvPicPr>
          <p:cNvPr id="2" name="Picture 1"/>
          <p:cNvPicPr>
            <a:picLocks noChangeAspect="1"/>
          </p:cNvPicPr>
          <p:nvPr/>
        </p:nvPicPr>
        <p:blipFill>
          <a:blip r:embed="rId7" cstate="print">
            <a:lum bright="16000" contrast="-2000"/>
            <a:extLst>
              <a:ext uri="{28A0092B-C50C-407E-A947-70E740481C1C}">
                <a14:useLocalDpi xmlns:a14="http://schemas.microsoft.com/office/drawing/2010/main"/>
              </a:ext>
            </a:extLst>
          </a:blip>
          <a:stretch>
            <a:fillRect/>
          </a:stretch>
        </p:blipFill>
        <p:spPr>
          <a:xfrm>
            <a:off x="3452971" y="4046019"/>
            <a:ext cx="2238057" cy="2293822"/>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p:spPr>
      </p:pic>
      <p:sp>
        <p:nvSpPr>
          <p:cNvPr id="10" name="Text Box 3"/>
          <p:cNvSpPr txBox="1">
            <a:spLocks noChangeArrowheads="1"/>
          </p:cNvSpPr>
          <p:nvPr/>
        </p:nvSpPr>
        <p:spPr bwMode="auto">
          <a:xfrm>
            <a:off x="3505200" y="6366451"/>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Stuffed animals</a:t>
            </a:r>
          </a:p>
        </p:txBody>
      </p:sp>
      <p:cxnSp>
        <p:nvCxnSpPr>
          <p:cNvPr id="4" name="Straight Arrow Connector 3"/>
          <p:cNvCxnSpPr/>
          <p:nvPr/>
        </p:nvCxnSpPr>
        <p:spPr>
          <a:xfrm flipH="1">
            <a:off x="4541519" y="4724400"/>
            <a:ext cx="685801" cy="76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8" cstate="print">
            <a:lum bright="16000" contrast="-2000"/>
            <a:extLst>
              <a:ext uri="{BEBA8EAE-BF5A-486C-A8C5-ECC9F3942E4B}">
                <a14:imgProps xmlns:a14="http://schemas.microsoft.com/office/drawing/2010/main">
                  <a14:imgLayer r:embed="rId9">
                    <a14:imgEffect>
                      <a14:sharpenSoften amount="96000"/>
                    </a14:imgEffect>
                  </a14:imgLayer>
                </a14:imgProps>
              </a:ext>
              <a:ext uri="{28A0092B-C50C-407E-A947-70E740481C1C}">
                <a14:useLocalDpi xmlns:a14="http://schemas.microsoft.com/office/drawing/2010/main"/>
              </a:ext>
            </a:extLst>
          </a:blip>
          <a:srcRect/>
          <a:stretch/>
        </p:blipFill>
        <p:spPr>
          <a:xfrm>
            <a:off x="6248400" y="795020"/>
            <a:ext cx="2552700" cy="2750619"/>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p:spPr>
      </p:pic>
      <p:sp>
        <p:nvSpPr>
          <p:cNvPr id="14" name="Text Box 3"/>
          <p:cNvSpPr txBox="1">
            <a:spLocks noChangeArrowheads="1"/>
          </p:cNvSpPr>
          <p:nvPr/>
        </p:nvSpPr>
        <p:spPr bwMode="auto">
          <a:xfrm>
            <a:off x="6059011" y="3532623"/>
            <a:ext cx="33186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Couch cushion zippers</a:t>
            </a:r>
          </a:p>
        </p:txBody>
      </p:sp>
      <p:sp>
        <p:nvSpPr>
          <p:cNvPr id="6" name="TextBox 5"/>
          <p:cNvSpPr txBox="1"/>
          <p:nvPr/>
        </p:nvSpPr>
        <p:spPr>
          <a:xfrm>
            <a:off x="8229600" y="3200400"/>
            <a:ext cx="571500" cy="307777"/>
          </a:xfrm>
          <a:prstGeom prst="rect">
            <a:avLst/>
          </a:prstGeom>
          <a:noFill/>
        </p:spPr>
        <p:txBody>
          <a:bodyPr wrap="square" rtlCol="0">
            <a:spAutoFit/>
          </a:bodyPr>
          <a:lstStyle/>
          <a:p>
            <a:r>
              <a:rPr lang="en-US" sz="700" dirty="0">
                <a:solidFill>
                  <a:schemeClr val="bg1"/>
                </a:solidFill>
              </a:rPr>
              <a:t>Photo: S. Reese</a:t>
            </a:r>
          </a:p>
        </p:txBody>
      </p:sp>
      <p:sp>
        <p:nvSpPr>
          <p:cNvPr id="16" name="TextBox 15"/>
          <p:cNvSpPr txBox="1"/>
          <p:nvPr/>
        </p:nvSpPr>
        <p:spPr>
          <a:xfrm>
            <a:off x="3405981" y="6166470"/>
            <a:ext cx="1236980" cy="200055"/>
          </a:xfrm>
          <a:prstGeom prst="rect">
            <a:avLst/>
          </a:prstGeom>
          <a:noFill/>
        </p:spPr>
        <p:txBody>
          <a:bodyPr wrap="square" rtlCol="0">
            <a:spAutoFit/>
          </a:bodyPr>
          <a:lstStyle/>
          <a:p>
            <a:r>
              <a:rPr lang="en-US" sz="700" dirty="0"/>
              <a:t>Photo: </a:t>
            </a:r>
            <a:r>
              <a:rPr lang="en-US" sz="700" dirty="0" err="1"/>
              <a:t>Dr</a:t>
            </a:r>
            <a:r>
              <a:rPr lang="en-US" sz="700" dirty="0"/>
              <a:t> Dawn Gouge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15"/>
          <p:cNvSpPr>
            <a:spLocks noGrp="1" noChangeArrowheads="1"/>
          </p:cNvSpPr>
          <p:nvPr>
            <p:ph type="title"/>
          </p:nvPr>
        </p:nvSpPr>
        <p:spPr/>
        <p:txBody>
          <a:bodyPr/>
          <a:lstStyle/>
          <a:p>
            <a:r>
              <a:rPr lang="en-US" altLang="en-US"/>
              <a:t>How do bed bugs spread?</a:t>
            </a:r>
          </a:p>
        </p:txBody>
      </p:sp>
      <p:sp>
        <p:nvSpPr>
          <p:cNvPr id="56325" name="Rectangle 16"/>
          <p:cNvSpPr>
            <a:spLocks noGrp="1" noChangeArrowheads="1"/>
          </p:cNvSpPr>
          <p:nvPr>
            <p:ph idx="1"/>
          </p:nvPr>
        </p:nvSpPr>
        <p:spPr>
          <a:xfrm>
            <a:off x="464457" y="1674586"/>
            <a:ext cx="8534400" cy="1600200"/>
          </a:xfrm>
        </p:spPr>
        <p:txBody>
          <a:bodyPr>
            <a:normAutofit/>
          </a:bodyPr>
          <a:lstStyle/>
          <a:p>
            <a:pPr>
              <a:buBlip>
                <a:blip r:embed="rId3"/>
              </a:buBlip>
            </a:pPr>
            <a:r>
              <a:rPr lang="en-US" altLang="en-US" sz="2800" dirty="0"/>
              <a:t>Actively crawl along wires, pipes, and under doors</a:t>
            </a:r>
          </a:p>
          <a:p>
            <a:pPr>
              <a:buBlip>
                <a:blip r:embed="rId3"/>
              </a:buBlip>
            </a:pPr>
            <a:r>
              <a:rPr lang="en-US" altLang="en-US" sz="2800" dirty="0"/>
              <a:t>Passively on anything coming from an infested unit (furniture, backpacks, laundry…)</a:t>
            </a:r>
          </a:p>
        </p:txBody>
      </p:sp>
      <p:sp>
        <p:nvSpPr>
          <p:cNvPr id="5632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9F9CD4AB-7592-6445-9308-FC5650594C90}" type="slidenum">
              <a:rPr lang="en-US" altLang="en-US" sz="1400"/>
              <a:pPr>
                <a:lnSpc>
                  <a:spcPct val="100000"/>
                </a:lnSpc>
                <a:spcBef>
                  <a:spcPct val="0"/>
                </a:spcBef>
                <a:buSzTx/>
                <a:buFontTx/>
                <a:buNone/>
              </a:pPr>
              <a:t>18</a:t>
            </a:fld>
            <a:endParaRPr lang="en-US" altLang="en-US" sz="1400"/>
          </a:p>
        </p:txBody>
      </p:sp>
      <p:grpSp>
        <p:nvGrpSpPr>
          <p:cNvPr id="56322" name="Group 2"/>
          <p:cNvGrpSpPr>
            <a:grpSpLocks/>
          </p:cNvGrpSpPr>
          <p:nvPr/>
        </p:nvGrpSpPr>
        <p:grpSpPr bwMode="auto">
          <a:xfrm>
            <a:off x="914400" y="3048000"/>
            <a:ext cx="3886200" cy="3810000"/>
            <a:chOff x="672" y="624"/>
            <a:chExt cx="2448" cy="2400"/>
          </a:xfrm>
        </p:grpSpPr>
        <p:pic>
          <p:nvPicPr>
            <p:cNvPr id="56326" name="Picture 3" descr="RG Unit Floor Pla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6" y="624"/>
              <a:ext cx="1044"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 Box 4"/>
            <p:cNvSpPr txBox="1">
              <a:spLocks noChangeArrowheads="1"/>
            </p:cNvSpPr>
            <p:nvPr/>
          </p:nvSpPr>
          <p:spPr bwMode="auto">
            <a:xfrm>
              <a:off x="1968" y="1392"/>
              <a:ext cx="1152"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a:t>What’s on the other side of the wall?</a:t>
              </a:r>
            </a:p>
          </p:txBody>
        </p:sp>
        <p:sp>
          <p:nvSpPr>
            <p:cNvPr id="56328" name="Line 5"/>
            <p:cNvSpPr>
              <a:spLocks noChangeShapeType="1"/>
            </p:cNvSpPr>
            <p:nvPr/>
          </p:nvSpPr>
          <p:spPr bwMode="auto">
            <a:xfrm flipH="1" flipV="1">
              <a:off x="1584" y="1584"/>
              <a:ext cx="384" cy="1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29" name="Line 6"/>
            <p:cNvSpPr>
              <a:spLocks noChangeShapeType="1"/>
            </p:cNvSpPr>
            <p:nvPr/>
          </p:nvSpPr>
          <p:spPr bwMode="auto">
            <a:xfrm flipH="1" flipV="1">
              <a:off x="1584" y="1920"/>
              <a:ext cx="43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0" name="Line 7"/>
            <p:cNvSpPr>
              <a:spLocks noChangeShapeType="1"/>
            </p:cNvSpPr>
            <p:nvPr/>
          </p:nvSpPr>
          <p:spPr bwMode="auto">
            <a:xfrm flipH="1">
              <a:off x="1584" y="2112"/>
              <a:ext cx="432"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6331" name="Group 8"/>
            <p:cNvGrpSpPr>
              <a:grpSpLocks/>
            </p:cNvGrpSpPr>
            <p:nvPr/>
          </p:nvGrpSpPr>
          <p:grpSpPr bwMode="auto">
            <a:xfrm>
              <a:off x="672" y="1728"/>
              <a:ext cx="1008" cy="1008"/>
              <a:chOff x="2400" y="1536"/>
              <a:chExt cx="864" cy="912"/>
            </a:xfrm>
          </p:grpSpPr>
          <p:sp>
            <p:nvSpPr>
              <p:cNvPr id="56335" name="Oval 9"/>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sp>
            <p:nvSpPr>
              <p:cNvPr id="56336" name="Oval 10"/>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grpSp>
        <p:grpSp>
          <p:nvGrpSpPr>
            <p:cNvPr id="56332" name="Group 11"/>
            <p:cNvGrpSpPr>
              <a:grpSpLocks/>
            </p:cNvGrpSpPr>
            <p:nvPr/>
          </p:nvGrpSpPr>
          <p:grpSpPr bwMode="auto">
            <a:xfrm>
              <a:off x="672" y="1008"/>
              <a:ext cx="1008" cy="1008"/>
              <a:chOff x="2400" y="1536"/>
              <a:chExt cx="864" cy="912"/>
            </a:xfrm>
          </p:grpSpPr>
          <p:sp>
            <p:nvSpPr>
              <p:cNvPr id="56333" name="Oval 12"/>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sp>
            <p:nvSpPr>
              <p:cNvPr id="56334" name="Oval 13"/>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grpSp>
      </p:grpSp>
      <p:pic>
        <p:nvPicPr>
          <p:cNvPr id="18436" name="Picture 14" descr="BB mattress by Dan r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15000" y="2739866"/>
            <a:ext cx="3283857" cy="3990586"/>
          </a:xfrm>
          <a:prstGeom prst="rect">
            <a:avLst/>
          </a:prstGeom>
          <a:noFill/>
          <a:ln w="6350">
            <a:solidFill>
              <a:schemeClr val="tx1"/>
            </a:solidFill>
            <a:miter lim="800000"/>
            <a:headEnd/>
            <a:tailEnd/>
          </a:ln>
          <a:effectLst>
            <a:outerShdw blurRad="63500" dist="53882"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normAutofit fontScale="90000"/>
          </a:bodyPr>
          <a:lstStyle/>
          <a:p>
            <a:r>
              <a:rPr lang="en-US" altLang="en-US" dirty="0"/>
              <a:t>Areas at risk for introduction and infestation</a:t>
            </a:r>
          </a:p>
        </p:txBody>
      </p:sp>
      <p:sp>
        <p:nvSpPr>
          <p:cNvPr id="58370" name="Content Placeholder 2"/>
          <p:cNvSpPr>
            <a:spLocks noGrp="1"/>
          </p:cNvSpPr>
          <p:nvPr>
            <p:ph idx="1"/>
          </p:nvPr>
        </p:nvSpPr>
        <p:spPr>
          <a:xfrm>
            <a:off x="381000" y="1828800"/>
            <a:ext cx="5867400" cy="5029200"/>
          </a:xfrm>
        </p:spPr>
        <p:txBody>
          <a:bodyPr>
            <a:normAutofit/>
          </a:bodyPr>
          <a:lstStyle/>
          <a:p>
            <a:pPr>
              <a:buBlip>
                <a:blip r:embed="rId3"/>
              </a:buBlip>
            </a:pPr>
            <a:r>
              <a:rPr lang="en-US" altLang="en-US" sz="2800" dirty="0"/>
              <a:t>Introduction is likely where people </a:t>
            </a:r>
          </a:p>
          <a:p>
            <a:pPr lvl="1">
              <a:buBlip>
                <a:blip r:embed="rId3"/>
              </a:buBlip>
            </a:pPr>
            <a:r>
              <a:rPr lang="en-US" altLang="en-US" sz="2400" dirty="0"/>
              <a:t>frequently travel</a:t>
            </a:r>
          </a:p>
          <a:p>
            <a:pPr lvl="1">
              <a:buBlip>
                <a:blip r:embed="rId3"/>
              </a:buBlip>
            </a:pPr>
            <a:r>
              <a:rPr lang="en-US" altLang="en-US" sz="2400" dirty="0"/>
              <a:t>set down personal belongings</a:t>
            </a:r>
          </a:p>
          <a:p>
            <a:pPr lvl="1">
              <a:buBlip>
                <a:blip r:embed="rId3"/>
              </a:buBlip>
            </a:pPr>
            <a:r>
              <a:rPr lang="en-US" altLang="en-US" sz="2400" dirty="0"/>
              <a:t>sit or lay down for long periods of time</a:t>
            </a:r>
          </a:p>
          <a:p>
            <a:pPr>
              <a:buBlip>
                <a:blip r:embed="rId3"/>
              </a:buBlip>
            </a:pPr>
            <a:r>
              <a:rPr lang="en-US" altLang="en-US" sz="2800" dirty="0"/>
              <a:t>Infestation is likely where bed bugs can</a:t>
            </a:r>
          </a:p>
          <a:p>
            <a:pPr lvl="1">
              <a:buBlip>
                <a:blip r:embed="rId3"/>
              </a:buBlip>
            </a:pPr>
            <a:r>
              <a:rPr lang="en-US" altLang="en-US" sz="2400" dirty="0"/>
              <a:t>Crawl (upholstered furniture or bedding)</a:t>
            </a:r>
          </a:p>
          <a:p>
            <a:pPr lvl="1">
              <a:buBlip>
                <a:blip r:embed="rId3"/>
              </a:buBlip>
            </a:pPr>
            <a:r>
              <a:rPr lang="en-US" altLang="en-US" sz="2400" dirty="0"/>
              <a:t>Feed on a person for 5 minutes without being detected</a:t>
            </a:r>
          </a:p>
          <a:p>
            <a:pPr lvl="1">
              <a:buBlip>
                <a:blip r:embed="rId3"/>
              </a:buBlip>
            </a:pPr>
            <a:r>
              <a:rPr lang="en-US" altLang="en-US" sz="2400" dirty="0"/>
              <a:t>Hide in cracks or folds</a:t>
            </a:r>
          </a:p>
        </p:txBody>
      </p:sp>
      <p:sp>
        <p:nvSpPr>
          <p:cNvPr id="583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3978D7B-D0F3-3142-8D0F-5F3B076E1862}" type="slidenum">
              <a:rPr lang="en-US" altLang="en-US" sz="1400"/>
              <a:pPr>
                <a:lnSpc>
                  <a:spcPct val="100000"/>
                </a:lnSpc>
                <a:spcBef>
                  <a:spcPct val="0"/>
                </a:spcBef>
                <a:buSzTx/>
                <a:buFontTx/>
                <a:buNone/>
              </a:pPr>
              <a:t>19</a:t>
            </a:fld>
            <a:endParaRPr lang="en-US" altLang="en-US" sz="1400"/>
          </a:p>
        </p:txBody>
      </p:sp>
      <p:pic>
        <p:nvPicPr>
          <p:cNvPr id="58372"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10300" y="2286000"/>
            <a:ext cx="2819400" cy="37592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5" name="Rectangle 7"/>
          <p:cNvSpPr>
            <a:spLocks noGrp="1" noChangeArrowheads="1"/>
          </p:cNvSpPr>
          <p:nvPr>
            <p:ph type="title"/>
          </p:nvPr>
        </p:nvSpPr>
        <p:spPr/>
        <p:txBody>
          <a:bodyPr/>
          <a:lstStyle/>
          <a:p>
            <a:r>
              <a:rPr lang="en-US" altLang="en-US"/>
              <a:t>Outline</a:t>
            </a:r>
          </a:p>
        </p:txBody>
      </p:sp>
      <p:sp>
        <p:nvSpPr>
          <p:cNvPr id="17416" name="Rectangle 8"/>
          <p:cNvSpPr>
            <a:spLocks noGrp="1" noChangeArrowheads="1"/>
          </p:cNvSpPr>
          <p:nvPr>
            <p:ph idx="1"/>
          </p:nvPr>
        </p:nvSpPr>
        <p:spPr>
          <a:xfrm>
            <a:off x="457200" y="1676400"/>
            <a:ext cx="4572000" cy="4724400"/>
          </a:xfrm>
        </p:spPr>
        <p:txBody>
          <a:bodyPr>
            <a:normAutofit/>
          </a:bodyPr>
          <a:lstStyle/>
          <a:p>
            <a:pPr>
              <a:buBlip>
                <a:blip r:embed="rId3"/>
              </a:buBlip>
            </a:pPr>
            <a:r>
              <a:rPr lang="en-US" altLang="en-US" sz="2800" dirty="0"/>
              <a:t>What they are</a:t>
            </a:r>
          </a:p>
          <a:p>
            <a:pPr>
              <a:buBlip>
                <a:blip r:embed="rId3"/>
              </a:buBlip>
            </a:pPr>
            <a:r>
              <a:rPr lang="en-US" altLang="en-US" sz="2800" dirty="0"/>
              <a:t>What they eat </a:t>
            </a:r>
          </a:p>
          <a:p>
            <a:pPr>
              <a:buBlip>
                <a:blip r:embed="rId3"/>
              </a:buBlip>
            </a:pPr>
            <a:r>
              <a:rPr lang="en-US" altLang="en-US" sz="2800" dirty="0"/>
              <a:t>Where they live</a:t>
            </a:r>
          </a:p>
          <a:p>
            <a:pPr>
              <a:buBlip>
                <a:blip r:embed="rId3"/>
              </a:buBlip>
            </a:pPr>
            <a:r>
              <a:rPr lang="en-US" altLang="en-US" sz="2800" dirty="0"/>
              <a:t>How to think like a </a:t>
            </a:r>
            <a:br>
              <a:rPr lang="en-US" altLang="en-US" sz="2800" dirty="0"/>
            </a:br>
            <a:r>
              <a:rPr lang="en-US" altLang="en-US" sz="2800" dirty="0"/>
              <a:t>bed bug</a:t>
            </a:r>
          </a:p>
          <a:p>
            <a:pPr>
              <a:buBlip>
                <a:blip r:embed="rId3"/>
              </a:buBlip>
            </a:pPr>
            <a:r>
              <a:rPr lang="en-US" altLang="en-US" sz="2800" dirty="0"/>
              <a:t>Prevention </a:t>
            </a:r>
          </a:p>
          <a:p>
            <a:pPr>
              <a:buBlip>
                <a:blip r:embed="rId3"/>
              </a:buBlip>
            </a:pPr>
            <a:r>
              <a:rPr lang="en-US" altLang="en-US" sz="2800" dirty="0"/>
              <a:t>Monitoring and inspection</a:t>
            </a:r>
          </a:p>
          <a:p>
            <a:pPr>
              <a:buBlip>
                <a:blip r:embed="rId3"/>
              </a:buBlip>
            </a:pPr>
            <a:r>
              <a:rPr lang="en-US" altLang="en-US" sz="2800" dirty="0"/>
              <a:t>Assessment-based control</a:t>
            </a:r>
          </a:p>
          <a:p>
            <a:endParaRPr lang="en-US" altLang="en-US" sz="2800" dirty="0"/>
          </a:p>
        </p:txBody>
      </p:sp>
      <p:sp>
        <p:nvSpPr>
          <p:cNvPr id="17409" name="Rectangle 6"/>
          <p:cNvSpPr>
            <a:spLocks noGrp="1" noChangeArrowheads="1"/>
          </p:cNvSpPr>
          <p:nvPr>
            <p:ph type="sldNum" sz="quarter" idx="12"/>
          </p:nvPr>
        </p:nvSpPr>
        <p:spPr>
          <a:xfrm>
            <a:off x="7467600" y="6400800"/>
            <a:ext cx="1676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8CFEF29-7550-A14C-877E-F6A0DB9D7DBD}" type="slidenum">
              <a:rPr lang="en-US" altLang="en-US" sz="1400"/>
              <a:pPr>
                <a:lnSpc>
                  <a:spcPct val="100000"/>
                </a:lnSpc>
                <a:spcBef>
                  <a:spcPct val="0"/>
                </a:spcBef>
                <a:buSzTx/>
                <a:buFontTx/>
                <a:buNone/>
              </a:pPr>
              <a:t>2</a:t>
            </a:fld>
            <a:endParaRPr lang="en-US" altLang="en-US" sz="1400"/>
          </a:p>
        </p:txBody>
      </p:sp>
      <p:sp>
        <p:nvSpPr>
          <p:cNvPr id="17410" name="Rectangle 19"/>
          <p:cNvSpPr>
            <a:spLocks noChangeArrowheads="1"/>
          </p:cNvSpPr>
          <p:nvPr/>
        </p:nvSpPr>
        <p:spPr bwMode="auto">
          <a:xfrm>
            <a:off x="4067175" y="5064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sp>
        <p:nvSpPr>
          <p:cNvPr id="17411" name="Text Box 3"/>
          <p:cNvSpPr txBox="1">
            <a:spLocks noChangeArrowheads="1"/>
          </p:cNvSpPr>
          <p:nvPr/>
        </p:nvSpPr>
        <p:spPr bwMode="auto">
          <a:xfrm>
            <a:off x="4724400" y="2046288"/>
            <a:ext cx="4267200" cy="2678112"/>
          </a:xfrm>
          <a:prstGeom prst="rect">
            <a:avLst/>
          </a:prstGeom>
          <a:solidFill>
            <a:srgbClr val="FFCC66">
              <a:alpha val="50195"/>
            </a:srgbClr>
          </a:solidFill>
          <a:ln w="12700">
            <a:solidFill>
              <a:srgbClr val="800000"/>
            </a:solidFill>
            <a:miter lim="800000"/>
            <a:headEnd/>
            <a:tailEnd/>
          </a:ln>
        </p:spPr>
        <p:txBody>
          <a:bodyPr lIns="182880">
            <a:spAutoFit/>
          </a:bodyPr>
          <a:lstStyle>
            <a:lvl1pPr defTabSz="169863">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defTabSz="169863">
              <a:spcBef>
                <a:spcPct val="20000"/>
              </a:spcBef>
              <a:buChar char="–"/>
              <a:defRPr sz="2800">
                <a:solidFill>
                  <a:schemeClr val="tx1"/>
                </a:solidFill>
                <a:latin typeface="Arial" charset="0"/>
                <a:ea typeface="Osaka" charset="-128"/>
              </a:defRPr>
            </a:lvl2pPr>
            <a:lvl3pPr marL="1143000" indent="-228600" defTabSz="169863">
              <a:spcBef>
                <a:spcPct val="20000"/>
              </a:spcBef>
              <a:buChar char="•"/>
              <a:defRPr sz="2400">
                <a:solidFill>
                  <a:schemeClr val="tx1"/>
                </a:solidFill>
                <a:latin typeface="Arial" charset="0"/>
                <a:ea typeface="Osaka" charset="-128"/>
              </a:defRPr>
            </a:lvl3pPr>
            <a:lvl4pPr marL="1600200" indent="-228600" defTabSz="169863">
              <a:spcBef>
                <a:spcPct val="20000"/>
              </a:spcBef>
              <a:buChar char="–"/>
              <a:defRPr sz="2000">
                <a:solidFill>
                  <a:schemeClr val="tx1"/>
                </a:solidFill>
                <a:latin typeface="Arial" charset="0"/>
                <a:ea typeface="Osaka" charset="-128"/>
              </a:defRPr>
            </a:lvl4pPr>
            <a:lvl5pPr marL="2057400" indent="-228600" defTabSz="169863">
              <a:spcBef>
                <a:spcPct val="20000"/>
              </a:spcBef>
              <a:buChar char="»"/>
              <a:defRPr sz="2000">
                <a:solidFill>
                  <a:schemeClr val="tx1"/>
                </a:solidFill>
                <a:latin typeface="Arial" charset="0"/>
                <a:ea typeface="Osaka" charset="-128"/>
              </a:defRPr>
            </a:lvl5pPr>
            <a:lvl6pPr marL="2514600" indent="-228600" defTabSz="169863" eaLnBrk="0" fontAlgn="base" hangingPunct="0">
              <a:spcBef>
                <a:spcPct val="20000"/>
              </a:spcBef>
              <a:spcAft>
                <a:spcPct val="0"/>
              </a:spcAft>
              <a:buChar char="»"/>
              <a:defRPr sz="2000">
                <a:solidFill>
                  <a:schemeClr val="tx1"/>
                </a:solidFill>
                <a:latin typeface="Arial" charset="0"/>
                <a:ea typeface="Osaka" charset="-128"/>
              </a:defRPr>
            </a:lvl6pPr>
            <a:lvl7pPr marL="2971800" indent="-228600" defTabSz="169863" eaLnBrk="0" fontAlgn="base" hangingPunct="0">
              <a:spcBef>
                <a:spcPct val="20000"/>
              </a:spcBef>
              <a:spcAft>
                <a:spcPct val="0"/>
              </a:spcAft>
              <a:buChar char="»"/>
              <a:defRPr sz="2000">
                <a:solidFill>
                  <a:schemeClr val="tx1"/>
                </a:solidFill>
                <a:latin typeface="Arial" charset="0"/>
                <a:ea typeface="Osaka" charset="-128"/>
              </a:defRPr>
            </a:lvl7pPr>
            <a:lvl8pPr marL="3429000" indent="-228600" defTabSz="169863" eaLnBrk="0" fontAlgn="base" hangingPunct="0">
              <a:spcBef>
                <a:spcPct val="20000"/>
              </a:spcBef>
              <a:spcAft>
                <a:spcPct val="0"/>
              </a:spcAft>
              <a:buChar char="»"/>
              <a:defRPr sz="2000">
                <a:solidFill>
                  <a:schemeClr val="tx1"/>
                </a:solidFill>
                <a:latin typeface="Arial" charset="0"/>
                <a:ea typeface="Osaka" charset="-128"/>
              </a:defRPr>
            </a:lvl8pPr>
            <a:lvl9pPr marL="3886200" indent="-228600" defTabSz="169863"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r>
              <a:rPr lang="en-US" altLang="en-US" sz="2400"/>
              <a:t>Also known as…</a:t>
            </a:r>
          </a:p>
          <a:p>
            <a:pPr>
              <a:lnSpc>
                <a:spcPct val="100000"/>
              </a:lnSpc>
              <a:spcBef>
                <a:spcPct val="0"/>
              </a:spcBef>
              <a:buSzTx/>
              <a:buFontTx/>
              <a:buNone/>
            </a:pPr>
            <a:r>
              <a:rPr lang="en-US" altLang="en-US" sz="2400"/>
              <a:t>	chintzes or chinches</a:t>
            </a:r>
          </a:p>
          <a:p>
            <a:pPr>
              <a:lnSpc>
                <a:spcPct val="100000"/>
              </a:lnSpc>
              <a:spcBef>
                <a:spcPct val="0"/>
              </a:spcBef>
              <a:buSzTx/>
              <a:buFontTx/>
              <a:buNone/>
            </a:pPr>
            <a:r>
              <a:rPr lang="en-US" altLang="en-US" sz="2400"/>
              <a:t>	mahogany flats</a:t>
            </a:r>
          </a:p>
          <a:p>
            <a:pPr>
              <a:lnSpc>
                <a:spcPct val="100000"/>
              </a:lnSpc>
              <a:spcBef>
                <a:spcPct val="0"/>
              </a:spcBef>
              <a:buSzTx/>
              <a:buFontTx/>
              <a:buNone/>
            </a:pPr>
            <a:r>
              <a:rPr lang="en-US" altLang="en-US" sz="2400"/>
              <a:t>	red coats</a:t>
            </a:r>
          </a:p>
          <a:p>
            <a:pPr>
              <a:lnSpc>
                <a:spcPct val="100000"/>
              </a:lnSpc>
              <a:spcBef>
                <a:spcPct val="0"/>
              </a:spcBef>
              <a:buSzTx/>
              <a:buFontTx/>
              <a:buNone/>
            </a:pPr>
            <a:r>
              <a:rPr lang="en-US" altLang="en-US" sz="2400"/>
              <a:t>	crimson ramblers</a:t>
            </a:r>
          </a:p>
          <a:p>
            <a:pPr>
              <a:lnSpc>
                <a:spcPct val="100000"/>
              </a:lnSpc>
              <a:spcBef>
                <a:spcPct val="0"/>
              </a:spcBef>
              <a:buSzTx/>
              <a:buFontTx/>
              <a:buNone/>
            </a:pPr>
            <a:r>
              <a:rPr lang="en-US" altLang="en-US" sz="2400"/>
              <a:t>	wall lice</a:t>
            </a:r>
          </a:p>
          <a:p>
            <a:pPr>
              <a:lnSpc>
                <a:spcPct val="100000"/>
              </a:lnSpc>
              <a:spcBef>
                <a:spcPct val="0"/>
              </a:spcBef>
              <a:buSzTx/>
              <a:buFontTx/>
              <a:buNone/>
            </a:pPr>
            <a:r>
              <a:rPr lang="en-US" altLang="en-US" sz="2400"/>
              <a:t>	the bug that nobody knows</a:t>
            </a:r>
          </a:p>
        </p:txBody>
      </p:sp>
      <p:pic>
        <p:nvPicPr>
          <p:cNvPr id="17412" name="Picture 4" descr="bed bu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258868">
            <a:off x="5176838" y="6034088"/>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bed bu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672856">
            <a:off x="7772400" y="52578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bed bu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4919250">
            <a:off x="6213475" y="5553075"/>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tLang="en-US" dirty="0"/>
              <a:t>Prevent introduction and spread: staff, health aides, and contractors</a:t>
            </a:r>
          </a:p>
        </p:txBody>
      </p:sp>
      <p:sp>
        <p:nvSpPr>
          <p:cNvPr id="60418" name="Content Placeholder 2"/>
          <p:cNvSpPr>
            <a:spLocks noGrp="1"/>
          </p:cNvSpPr>
          <p:nvPr>
            <p:ph idx="1"/>
          </p:nvPr>
        </p:nvSpPr>
        <p:spPr>
          <a:xfrm>
            <a:off x="304800" y="1828800"/>
            <a:ext cx="7446753" cy="5029200"/>
          </a:xfrm>
        </p:spPr>
        <p:txBody>
          <a:bodyPr/>
          <a:lstStyle/>
          <a:p>
            <a:pPr eaLnBrk="1" hangingPunct="1">
              <a:buBlip>
                <a:blip r:embed="rId3"/>
              </a:buBlip>
            </a:pPr>
            <a:r>
              <a:rPr lang="en-US" altLang="en-US" sz="2800" dirty="0"/>
              <a:t>In units: </a:t>
            </a:r>
          </a:p>
          <a:p>
            <a:pPr lvl="1" eaLnBrk="1" hangingPunct="1">
              <a:buBlip>
                <a:blip r:embed="rId3"/>
              </a:buBlip>
            </a:pPr>
            <a:r>
              <a:rPr lang="en-US" altLang="en-US" sz="2000" dirty="0"/>
              <a:t>Prior to entering, use insect repellent </a:t>
            </a:r>
          </a:p>
          <a:p>
            <a:pPr lvl="1" eaLnBrk="1" hangingPunct="1">
              <a:buBlip>
                <a:blip r:embed="rId3"/>
              </a:buBlip>
            </a:pPr>
            <a:r>
              <a:rPr lang="en-US" altLang="en-US" sz="2000" dirty="0"/>
              <a:t>Avoid sitting or placing items on potentially infested surfaces </a:t>
            </a:r>
          </a:p>
          <a:p>
            <a:pPr lvl="1" eaLnBrk="1" hangingPunct="1">
              <a:buBlip>
                <a:blip r:embed="rId3"/>
              </a:buBlip>
            </a:pPr>
            <a:r>
              <a:rPr lang="en-US" altLang="en-US" sz="2000" dirty="0"/>
              <a:t>Wear a protective layer when moving infested items</a:t>
            </a:r>
          </a:p>
          <a:p>
            <a:pPr lvl="1" eaLnBrk="1" hangingPunct="1">
              <a:buBlip>
                <a:blip r:embed="rId3"/>
              </a:buBlip>
            </a:pPr>
            <a:r>
              <a:rPr lang="en-US" altLang="en-US" sz="2000" dirty="0"/>
              <a:t>Inspect after leaving (can use lint roller)</a:t>
            </a:r>
          </a:p>
          <a:p>
            <a:pPr eaLnBrk="1" hangingPunct="1">
              <a:buBlip>
                <a:blip r:embed="rId3"/>
              </a:buBlip>
            </a:pPr>
            <a:r>
              <a:rPr lang="en-US" altLang="en-US" sz="2800" dirty="0"/>
              <a:t>In the main office/community areas:</a:t>
            </a:r>
          </a:p>
          <a:p>
            <a:pPr lvl="1" eaLnBrk="1" hangingPunct="1">
              <a:buBlip>
                <a:blip r:embed="rId3"/>
              </a:buBlip>
            </a:pPr>
            <a:r>
              <a:rPr lang="en-US" altLang="en-US" sz="2000" dirty="0"/>
              <a:t>Avoid fabric-covered furniture that has many crevices, if replacing purchase plastic or metal items</a:t>
            </a:r>
          </a:p>
          <a:p>
            <a:pPr lvl="1" eaLnBrk="1" hangingPunct="1">
              <a:buBlip>
                <a:blip r:embed="rId3"/>
              </a:buBlip>
            </a:pPr>
            <a:r>
              <a:rPr lang="en-US" altLang="en-US" sz="2000" dirty="0"/>
              <a:t>Have residents set their belongings in plastic totes during meetings</a:t>
            </a:r>
          </a:p>
          <a:p>
            <a:pPr lvl="1" eaLnBrk="1" hangingPunct="1">
              <a:buBlip>
                <a:blip r:embed="rId3"/>
              </a:buBlip>
            </a:pPr>
            <a:r>
              <a:rPr lang="en-US" altLang="en-US" sz="2000" dirty="0"/>
              <a:t>Vacuum office regularly</a:t>
            </a:r>
          </a:p>
          <a:p>
            <a:pPr lvl="1" eaLnBrk="1" hangingPunct="1">
              <a:buBlip>
                <a:blip r:embed="rId3"/>
              </a:buBlip>
            </a:pPr>
            <a:r>
              <a:rPr lang="en-US" altLang="en-US" sz="2000" dirty="0"/>
              <a:t>Use monitors</a:t>
            </a:r>
          </a:p>
        </p:txBody>
      </p:sp>
      <p:sp>
        <p:nvSpPr>
          <p:cNvPr id="6041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E3B314FC-4449-8147-9523-D74D3685C13E}" type="slidenum">
              <a:rPr lang="en-US" altLang="en-US" sz="1400"/>
              <a:pPr>
                <a:lnSpc>
                  <a:spcPct val="100000"/>
                </a:lnSpc>
                <a:spcBef>
                  <a:spcPct val="0"/>
                </a:spcBef>
                <a:buSzTx/>
                <a:buFontTx/>
                <a:buNone/>
              </a:pPr>
              <a:t>20</a:t>
            </a:fld>
            <a:endParaRPr lang="en-US" altLang="en-US" sz="1400"/>
          </a:p>
        </p:txBody>
      </p:sp>
      <p:pic>
        <p:nvPicPr>
          <p:cNvPr id="60420" name="Picture 4" descr="Screen Shot 2016-09-26 at 3.01.22 P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12743" y="1607344"/>
            <a:ext cx="1399704"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7962900" y="2385332"/>
            <a:ext cx="838200" cy="228600"/>
          </a:xfrm>
          <a:prstGeom prst="rect">
            <a:avLst/>
          </a:prstGeom>
          <a:solidFill>
            <a:srgbClr val="FF0000">
              <a:alpha val="9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defRPr/>
            </a:pPr>
            <a:r>
              <a:rPr lang="en-US" altLang="en-US" sz="1100" dirty="0"/>
              <a:t>Bug spray</a:t>
            </a:r>
          </a:p>
        </p:txBody>
      </p:sp>
      <p:pic>
        <p:nvPicPr>
          <p:cNvPr id="7" name="Shape 241"/>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0" y="5006975"/>
            <a:ext cx="152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19800" y="47244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p:cNvSpPr>
            <a:spLocks noGrp="1"/>
          </p:cNvSpPr>
          <p:nvPr>
            <p:ph type="title"/>
          </p:nvPr>
        </p:nvSpPr>
        <p:spPr/>
        <p:txBody>
          <a:bodyPr/>
          <a:lstStyle/>
          <a:p>
            <a:r>
              <a:rPr lang="en-US" altLang="en-US" dirty="0"/>
              <a:t>Prevent introduction and spread: residents</a:t>
            </a:r>
          </a:p>
        </p:txBody>
      </p:sp>
      <p:sp>
        <p:nvSpPr>
          <p:cNvPr id="62467" name="Content Placeholder 2"/>
          <p:cNvSpPr>
            <a:spLocks noGrp="1"/>
          </p:cNvSpPr>
          <p:nvPr>
            <p:ph idx="1"/>
          </p:nvPr>
        </p:nvSpPr>
        <p:spPr>
          <a:xfrm>
            <a:off x="685800" y="1828800"/>
            <a:ext cx="7772400" cy="3733800"/>
          </a:xfrm>
        </p:spPr>
        <p:txBody>
          <a:bodyPr/>
          <a:lstStyle/>
          <a:p>
            <a:pPr eaLnBrk="1" hangingPunct="1">
              <a:buBlip>
                <a:blip r:embed="rId4"/>
              </a:buBlip>
            </a:pPr>
            <a:r>
              <a:rPr lang="en-US" altLang="en-US" dirty="0"/>
              <a:t>Keep coats, backpacks, purses, and bags off beds, recliners, and sofas at home and while out</a:t>
            </a:r>
          </a:p>
          <a:p>
            <a:pPr eaLnBrk="1" hangingPunct="1">
              <a:buBlip>
                <a:blip r:embed="rId4"/>
              </a:buBlip>
            </a:pPr>
            <a:r>
              <a:rPr lang="en-US" altLang="en-US" dirty="0"/>
              <a:t>Inspect used furniture carefully before bringing it home - avoid it if possible</a:t>
            </a:r>
          </a:p>
          <a:p>
            <a:pPr eaLnBrk="1" hangingPunct="1">
              <a:buBlip>
                <a:blip r:embed="rId4"/>
              </a:buBlip>
            </a:pPr>
            <a:r>
              <a:rPr lang="en-US" altLang="en-US" dirty="0"/>
              <a:t>Look for signs when sleeping away from home</a:t>
            </a:r>
          </a:p>
          <a:p>
            <a:pPr>
              <a:buFontTx/>
              <a:buNone/>
            </a:pPr>
            <a:endParaRPr lang="en-US" altLang="en-US" dirty="0"/>
          </a:p>
        </p:txBody>
      </p:sp>
      <p:sp>
        <p:nvSpPr>
          <p:cNvPr id="624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5"/>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8B1BF13D-845A-A847-BC75-3C3C8A8B37C0}" type="slidenum">
              <a:rPr lang="en-US" altLang="en-US" sz="1400"/>
              <a:pPr>
                <a:lnSpc>
                  <a:spcPct val="100000"/>
                </a:lnSpc>
                <a:spcBef>
                  <a:spcPct val="0"/>
                </a:spcBef>
                <a:buSzTx/>
                <a:buFontTx/>
                <a:buNone/>
              </a:pPr>
              <a:t>21</a:t>
            </a:fld>
            <a:endParaRPr lang="en-US" altLang="en-US" sz="1400"/>
          </a:p>
        </p:txBody>
      </p:sp>
      <p:sp>
        <p:nvSpPr>
          <p:cNvPr id="62469" name="TextBox 2"/>
          <p:cNvSpPr txBox="1">
            <a:spLocks noChangeArrowheads="1"/>
          </p:cNvSpPr>
          <p:nvPr/>
        </p:nvSpPr>
        <p:spPr bwMode="auto">
          <a:xfrm>
            <a:off x="1219200" y="5638800"/>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5"/>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r" eaLnBrk="1" hangingPunct="1">
              <a:lnSpc>
                <a:spcPct val="100000"/>
              </a:lnSpc>
              <a:spcBef>
                <a:spcPct val="0"/>
              </a:spcBef>
              <a:buSzTx/>
              <a:buFontTx/>
              <a:buNone/>
            </a:pPr>
            <a:r>
              <a:rPr lang="en-US" altLang="en-US" sz="1800" dirty="0">
                <a:solidFill>
                  <a:srgbClr val="993300"/>
                </a:solidFill>
                <a:ea typeface="ＭＳ Ｐゴシック" charset="-128"/>
              </a:rPr>
              <a:t>Smooth plastic totes can keep clean items bed bug free or contain items with bed bugs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762000" y="304800"/>
            <a:ext cx="7772400" cy="990600"/>
          </a:xfrm>
        </p:spPr>
        <p:txBody>
          <a:bodyPr/>
          <a:lstStyle/>
          <a:p>
            <a:pPr eaLnBrk="1" hangingPunct="1"/>
            <a:r>
              <a:rPr lang="en-US" altLang="en-US"/>
              <a:t>Early detection is key</a:t>
            </a:r>
          </a:p>
        </p:txBody>
      </p:sp>
      <p:sp>
        <p:nvSpPr>
          <p:cNvPr id="54274" name="Content Placeholder 2"/>
          <p:cNvSpPr>
            <a:spLocks noGrp="1"/>
          </p:cNvSpPr>
          <p:nvPr>
            <p:ph sz="half" idx="1"/>
          </p:nvPr>
        </p:nvSpPr>
        <p:spPr>
          <a:xfrm>
            <a:off x="152400" y="1676400"/>
            <a:ext cx="3303240" cy="4648200"/>
          </a:xfrm>
        </p:spPr>
        <p:txBody>
          <a:bodyPr>
            <a:normAutofit/>
          </a:bodyPr>
          <a:lstStyle/>
          <a:p>
            <a:pPr eaLnBrk="1" hangingPunct="1">
              <a:buBlip>
                <a:blip r:embed="rId3"/>
              </a:buBlip>
            </a:pPr>
            <a:r>
              <a:rPr lang="en-US" altLang="en-US" sz="2400" dirty="0"/>
              <a:t>Early infestations of bed bugs usually are close to the bed and typically take 2-3 treatments.</a:t>
            </a:r>
          </a:p>
          <a:p>
            <a:pPr eaLnBrk="1" hangingPunct="1">
              <a:buBlip>
                <a:blip r:embed="rId3"/>
              </a:buBlip>
            </a:pPr>
            <a:r>
              <a:rPr lang="en-US" altLang="en-US" sz="2400" dirty="0"/>
              <a:t>Advanced  infestations spread further, will cost more to control. 5 or more chemical treatments are possible.</a:t>
            </a:r>
          </a:p>
          <a:p>
            <a:pPr eaLnBrk="1" hangingPunct="1"/>
            <a:endParaRPr lang="en-US" altLang="en-US" sz="2400" dirty="0"/>
          </a:p>
        </p:txBody>
      </p:sp>
      <p:pic>
        <p:nvPicPr>
          <p:cNvPr id="54275" name="Content Placeholder 4"/>
          <p:cNvPicPr>
            <a:picLocks noGrp="1" noChangeAspect="1"/>
          </p:cNvPicPr>
          <p:nvPr>
            <p:ph sz="half" idx="2"/>
          </p:nvPr>
        </p:nvPicPr>
        <p:blipFill>
          <a:blip r:embed="rId4">
            <a:extLst>
              <a:ext uri="{28A0092B-C50C-407E-A947-70E740481C1C}">
                <a14:useLocalDpi xmlns:a14="http://schemas.microsoft.com/office/drawing/2010/main"/>
              </a:ext>
            </a:extLst>
          </a:blip>
          <a:srcRect/>
          <a:stretch>
            <a:fillRect/>
          </a:stretch>
        </p:blipFill>
        <p:spPr>
          <a:xfrm>
            <a:off x="3505200" y="1676400"/>
            <a:ext cx="5584825" cy="4781550"/>
          </a:xfrm>
        </p:spPr>
      </p:pic>
      <p:grpSp>
        <p:nvGrpSpPr>
          <p:cNvPr id="8" name="Group 7"/>
          <p:cNvGrpSpPr>
            <a:grpSpLocks/>
          </p:cNvGrpSpPr>
          <p:nvPr/>
        </p:nvGrpSpPr>
        <p:grpSpPr bwMode="auto">
          <a:xfrm>
            <a:off x="5118735" y="2517309"/>
            <a:ext cx="3143250" cy="2514600"/>
            <a:chOff x="2743200" y="2057400"/>
            <a:chExt cx="4191000" cy="3352800"/>
          </a:xfrm>
        </p:grpSpPr>
        <p:sp>
          <p:nvSpPr>
            <p:cNvPr id="6" name="TextBox 5"/>
            <p:cNvSpPr txBox="1"/>
            <p:nvPr/>
          </p:nvSpPr>
          <p:spPr>
            <a:xfrm>
              <a:off x="2920920" y="3524251"/>
              <a:ext cx="3255592" cy="1107996"/>
            </a:xfrm>
            <a:prstGeom prst="rect">
              <a:avLst/>
            </a:prstGeom>
            <a:noFill/>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Arial Black" pitchFamily="34" charset="0"/>
                  <a:ea typeface="ＭＳ Ｐゴシック" charset="0"/>
                  <a:cs typeface="ＭＳ Ｐゴシック" charset="0"/>
                </a:rPr>
                <a:t>70% on </a:t>
              </a:r>
            </a:p>
            <a:p>
              <a:pPr algn="ctr" eaLnBrk="1" fontAlgn="auto" hangingPunct="1">
                <a:spcBef>
                  <a:spcPts val="0"/>
                </a:spcBef>
                <a:spcAft>
                  <a:spcPts val="0"/>
                </a:spcAft>
                <a:defRPr/>
              </a:pPr>
              <a:r>
                <a:rPr lang="en-US" dirty="0">
                  <a:solidFill>
                    <a:schemeClr val="accent6">
                      <a:lumMod val="75000"/>
                    </a:schemeClr>
                  </a:solidFill>
                  <a:latin typeface="Arial Black" pitchFamily="34" charset="0"/>
                  <a:ea typeface="ＭＳ Ｐゴシック" charset="0"/>
                  <a:cs typeface="ＭＳ Ｐゴシック" charset="0"/>
                </a:rPr>
                <a:t>Bed and sofa</a:t>
              </a:r>
            </a:p>
          </p:txBody>
        </p:sp>
        <p:sp>
          <p:nvSpPr>
            <p:cNvPr id="7" name="Oval 6"/>
            <p:cNvSpPr/>
            <p:nvPr/>
          </p:nvSpPr>
          <p:spPr>
            <a:xfrm>
              <a:off x="2743200" y="2057400"/>
              <a:ext cx="4191000" cy="3352800"/>
            </a:xfrm>
            <a:prstGeom prst="ellipse">
              <a:avLst/>
            </a:prstGeom>
            <a:noFill/>
            <a:ln w="76200"/>
          </p:spPr>
          <p:style>
            <a:lnRef idx="2">
              <a:schemeClr val="accent6"/>
            </a:lnRef>
            <a:fillRef idx="1">
              <a:schemeClr val="lt1"/>
            </a:fillRef>
            <a:effectRef idx="0">
              <a:schemeClr val="accent6"/>
            </a:effectRef>
            <a:fontRef idx="minor">
              <a:schemeClr val="dk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US" altLang="en-US" sz="1300">
                <a:solidFill>
                  <a:srgbClr val="000000"/>
                </a:solidFill>
                <a:ea typeface="Osaka" pitchFamily="2" charset="-128"/>
              </a:endParaRPr>
            </a:p>
          </p:txBody>
        </p:sp>
      </p:grpSp>
      <p:grpSp>
        <p:nvGrpSpPr>
          <p:cNvPr id="11" name="Group 10"/>
          <p:cNvGrpSpPr>
            <a:grpSpLocks/>
          </p:cNvGrpSpPr>
          <p:nvPr/>
        </p:nvGrpSpPr>
        <p:grpSpPr bwMode="auto">
          <a:xfrm>
            <a:off x="4191000" y="2069068"/>
            <a:ext cx="4663757" cy="4084082"/>
            <a:chOff x="1524000" y="1066800"/>
            <a:chExt cx="6705600" cy="5562600"/>
          </a:xfrm>
        </p:grpSpPr>
        <p:sp>
          <p:nvSpPr>
            <p:cNvPr id="9" name="Oval 8"/>
            <p:cNvSpPr/>
            <p:nvPr/>
          </p:nvSpPr>
          <p:spPr>
            <a:xfrm>
              <a:off x="1524000" y="1066800"/>
              <a:ext cx="6705600" cy="5562600"/>
            </a:xfrm>
            <a:prstGeom prst="ellipse">
              <a:avLst/>
            </a:prstGeom>
            <a:noFill/>
            <a:ln w="76200"/>
          </p:spPr>
          <p:style>
            <a:lnRef idx="2">
              <a:schemeClr val="accent6"/>
            </a:lnRef>
            <a:fillRef idx="1">
              <a:schemeClr val="lt1"/>
            </a:fillRef>
            <a:effectRef idx="0">
              <a:schemeClr val="accent6"/>
            </a:effectRef>
            <a:fontRef idx="minor">
              <a:schemeClr val="dk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US" altLang="en-US" sz="1300">
                <a:solidFill>
                  <a:srgbClr val="000000"/>
                </a:solidFill>
                <a:ea typeface="Osaka" pitchFamily="2" charset="-128"/>
              </a:endParaRPr>
            </a:p>
          </p:txBody>
        </p:sp>
        <p:sp>
          <p:nvSpPr>
            <p:cNvPr id="10" name="TextBox 9"/>
            <p:cNvSpPr txBox="1"/>
            <p:nvPr/>
          </p:nvSpPr>
          <p:spPr>
            <a:xfrm>
              <a:off x="3195098" y="5296758"/>
              <a:ext cx="3619500" cy="615952"/>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Arial Black" pitchFamily="34" charset="0"/>
                  <a:ea typeface="ＭＳ Ｐゴシック" charset="0"/>
                  <a:cs typeface="ＭＳ Ｐゴシック" charset="0"/>
                </a:rPr>
                <a:t>23% within 5 </a:t>
              </a:r>
              <a:r>
                <a:rPr lang="en-US" dirty="0" err="1">
                  <a:solidFill>
                    <a:schemeClr val="accent6">
                      <a:lumMod val="75000"/>
                    </a:schemeClr>
                  </a:solidFill>
                  <a:latin typeface="Arial Black" pitchFamily="34" charset="0"/>
                  <a:ea typeface="ＭＳ Ｐゴシック" charset="0"/>
                  <a:cs typeface="ＭＳ Ｐゴシック" charset="0"/>
                </a:rPr>
                <a:t>ft</a:t>
              </a:r>
              <a:endParaRPr lang="en-US" dirty="0">
                <a:solidFill>
                  <a:schemeClr val="accent6">
                    <a:lumMod val="75000"/>
                  </a:schemeClr>
                </a:solidFill>
                <a:latin typeface="Arial Black" pitchFamily="34" charset="0"/>
                <a:ea typeface="ＭＳ Ｐゴシック" charset="0"/>
                <a:cs typeface="ＭＳ Ｐゴシック" charset="0"/>
              </a:endParaRPr>
            </a:p>
          </p:txBody>
        </p:sp>
      </p:grpSp>
      <p:sp>
        <p:nvSpPr>
          <p:cNvPr id="12" name="TextBox 11"/>
          <p:cNvSpPr txBox="1"/>
          <p:nvPr/>
        </p:nvSpPr>
        <p:spPr>
          <a:xfrm>
            <a:off x="3886200" y="6324600"/>
            <a:ext cx="3308350" cy="415925"/>
          </a:xfrm>
          <a:prstGeom prst="rect">
            <a:avLst/>
          </a:prstGeom>
          <a:noFill/>
        </p:spPr>
        <p:txBody>
          <a:bodyPr wrap="none">
            <a:spAutoFit/>
          </a:bodyPr>
          <a:lstStyle/>
          <a:p>
            <a:pPr eaLnBrk="1" fontAlgn="auto" hangingPunct="1">
              <a:spcBef>
                <a:spcPts val="0"/>
              </a:spcBef>
              <a:spcAft>
                <a:spcPts val="0"/>
              </a:spcAft>
              <a:defRPr/>
            </a:pPr>
            <a:r>
              <a:rPr lang="en-US" sz="2100" dirty="0">
                <a:solidFill>
                  <a:schemeClr val="accent6">
                    <a:lumMod val="75000"/>
                  </a:schemeClr>
                </a:solidFill>
                <a:latin typeface="Arial Black" pitchFamily="34" charset="0"/>
                <a:ea typeface="ＭＳ Ｐゴシック" charset="0"/>
                <a:cs typeface="ＭＳ Ｐゴシック" charset="0"/>
              </a:rPr>
              <a:t>7% Other harborages</a:t>
            </a:r>
          </a:p>
        </p:txBody>
      </p:sp>
      <p:sp>
        <p:nvSpPr>
          <p:cNvPr id="2" name="TextBox 1"/>
          <p:cNvSpPr txBox="1"/>
          <p:nvPr/>
        </p:nvSpPr>
        <p:spPr>
          <a:xfrm>
            <a:off x="7134225" y="6153150"/>
            <a:ext cx="2286000" cy="276999"/>
          </a:xfrm>
          <a:prstGeom prst="rect">
            <a:avLst/>
          </a:prstGeom>
          <a:noFill/>
        </p:spPr>
        <p:txBody>
          <a:bodyPr wrap="square" rtlCol="0">
            <a:spAutoFit/>
          </a:bodyPr>
          <a:lstStyle/>
          <a:p>
            <a:r>
              <a:rPr lang="en-US" sz="1200" dirty="0"/>
              <a:t>Picture: BASF Corporation </a:t>
            </a:r>
          </a:p>
        </p:txBody>
      </p:sp>
      <p:sp>
        <p:nvSpPr>
          <p:cNvPr id="3" name="TextBox 2"/>
          <p:cNvSpPr txBox="1"/>
          <p:nvPr/>
        </p:nvSpPr>
        <p:spPr>
          <a:xfrm>
            <a:off x="3851850" y="1607403"/>
            <a:ext cx="2853750" cy="461665"/>
          </a:xfrm>
          <a:prstGeom prst="rect">
            <a:avLst/>
          </a:prstGeom>
          <a:noFill/>
        </p:spPr>
        <p:txBody>
          <a:bodyPr wrap="square" rtlCol="0">
            <a:spAutoFit/>
          </a:bodyPr>
          <a:lstStyle/>
          <a:p>
            <a:r>
              <a:rPr lang="en-US" b="1" dirty="0">
                <a:solidFill>
                  <a:srgbClr val="002060"/>
                </a:solidFill>
              </a:rPr>
              <a:t>Early infestation</a:t>
            </a:r>
          </a:p>
        </p:txBody>
      </p:sp>
      <p:sp>
        <p:nvSpPr>
          <p:cNvPr id="16" name="TextBox 15"/>
          <p:cNvSpPr txBox="1"/>
          <p:nvPr/>
        </p:nvSpPr>
        <p:spPr bwMode="auto">
          <a:xfrm>
            <a:off x="1285240" y="4884005"/>
            <a:ext cx="184731" cy="461665"/>
          </a:xfrm>
          <a:prstGeom prst="rect">
            <a:avLst/>
          </a:prstGeom>
          <a:noFill/>
        </p:spPr>
        <p:txBody>
          <a:bodyPr wrap="none">
            <a:spAutoFit/>
          </a:bodyPr>
          <a:lstStyle/>
          <a:p>
            <a:pPr eaLnBrk="1" fontAlgn="auto" hangingPunct="1">
              <a:spcBef>
                <a:spcPts val="0"/>
              </a:spcBef>
              <a:spcAft>
                <a:spcPts val="0"/>
              </a:spcAft>
              <a:defRPr/>
            </a:pPr>
            <a:endParaRPr lang="en-US" dirty="0">
              <a:solidFill>
                <a:schemeClr val="accent6">
                  <a:lumMod val="75000"/>
                </a:schemeClr>
              </a:solidFill>
              <a:latin typeface="Arial Black" pitchFamily="34" charset="0"/>
              <a:ea typeface="ＭＳ Ｐゴシック" charset="0"/>
              <a:cs typeface="ＭＳ Ｐゴシック" charset="0"/>
            </a:endParaRPr>
          </a:p>
        </p:txBody>
      </p:sp>
      <p:sp>
        <p:nvSpPr>
          <p:cNvPr id="4" name="Donut 3"/>
          <p:cNvSpPr/>
          <p:nvPr/>
        </p:nvSpPr>
        <p:spPr>
          <a:xfrm>
            <a:off x="4603723" y="2197526"/>
            <a:ext cx="4016428" cy="3858399"/>
          </a:xfrm>
          <a:prstGeom prst="donut">
            <a:avLst>
              <a:gd name="adj" fmla="val 2600"/>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406957" y="1617315"/>
            <a:ext cx="2465388" cy="830997"/>
          </a:xfrm>
          <a:prstGeom prst="rect">
            <a:avLst/>
          </a:prstGeom>
          <a:noFill/>
        </p:spPr>
        <p:txBody>
          <a:bodyPr wrap="square" rtlCol="0">
            <a:spAutoFit/>
          </a:bodyPr>
          <a:lstStyle/>
          <a:p>
            <a:r>
              <a:rPr lang="en-US" b="1" dirty="0">
                <a:solidFill>
                  <a:srgbClr val="800000"/>
                </a:solidFill>
              </a:rPr>
              <a:t>Advanced infestation</a:t>
            </a:r>
          </a:p>
        </p:txBody>
      </p:sp>
      <p:sp>
        <p:nvSpPr>
          <p:cNvPr id="17" name="TextBox 16"/>
          <p:cNvSpPr txBox="1"/>
          <p:nvPr/>
        </p:nvSpPr>
        <p:spPr>
          <a:xfrm>
            <a:off x="5697825" y="2865566"/>
            <a:ext cx="2167950" cy="830997"/>
          </a:xfrm>
          <a:prstGeom prst="rect">
            <a:avLst/>
          </a:prstGeom>
          <a:noFill/>
        </p:spPr>
        <p:txBody>
          <a:bodyPr wrap="square" rtlCol="0">
            <a:spAutoFit/>
          </a:bodyPr>
          <a:lstStyle/>
          <a:p>
            <a:r>
              <a:rPr lang="en-US" b="1" dirty="0">
                <a:solidFill>
                  <a:srgbClr val="800000"/>
                </a:solidFill>
              </a:rPr>
              <a:t>44% on bed and sofa</a:t>
            </a:r>
          </a:p>
        </p:txBody>
      </p:sp>
      <p:sp>
        <p:nvSpPr>
          <p:cNvPr id="21" name="TextBox 20"/>
          <p:cNvSpPr txBox="1"/>
          <p:nvPr/>
        </p:nvSpPr>
        <p:spPr>
          <a:xfrm>
            <a:off x="3662597" y="5640853"/>
            <a:ext cx="2167950" cy="830997"/>
          </a:xfrm>
          <a:prstGeom prst="rect">
            <a:avLst/>
          </a:prstGeom>
          <a:noFill/>
        </p:spPr>
        <p:txBody>
          <a:bodyPr wrap="square" rtlCol="0">
            <a:spAutoFit/>
          </a:bodyPr>
          <a:lstStyle/>
          <a:p>
            <a:r>
              <a:rPr lang="en-US" b="1" dirty="0">
                <a:solidFill>
                  <a:srgbClr val="800000"/>
                </a:solidFill>
              </a:rPr>
              <a:t>56</a:t>
            </a:r>
            <a:r>
              <a:rPr lang="en-US" b="1">
                <a:solidFill>
                  <a:srgbClr val="800000"/>
                </a:solidFill>
              </a:rPr>
              <a:t>% other harborages</a:t>
            </a:r>
            <a:endParaRPr lang="en-US" b="1" dirty="0">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animBg="1"/>
      <p:bldP spid="13" grpId="0"/>
      <p:bldP spid="17"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685800" y="484188"/>
            <a:ext cx="7772400" cy="963612"/>
          </a:xfrm>
        </p:spPr>
        <p:txBody>
          <a:bodyPr>
            <a:normAutofit/>
          </a:bodyPr>
          <a:lstStyle/>
          <a:p>
            <a:pPr eaLnBrk="1" hangingPunct="1"/>
            <a:r>
              <a:rPr lang="en-US" altLang="en-US"/>
              <a:t>Do not rely on complaints</a:t>
            </a:r>
          </a:p>
        </p:txBody>
      </p:sp>
      <p:sp>
        <p:nvSpPr>
          <p:cNvPr id="3" name="Content Placeholder 2"/>
          <p:cNvSpPr>
            <a:spLocks noGrp="1"/>
          </p:cNvSpPr>
          <p:nvPr>
            <p:ph idx="1"/>
          </p:nvPr>
        </p:nvSpPr>
        <p:spPr>
          <a:xfrm>
            <a:off x="685800" y="1609725"/>
            <a:ext cx="4375150" cy="4268788"/>
          </a:xfrm>
        </p:spPr>
        <p:txBody>
          <a:bodyPr/>
          <a:lstStyle/>
          <a:p>
            <a:pPr marL="0" indent="0" eaLnBrk="1" hangingPunct="1">
              <a:buFontTx/>
              <a:buNone/>
              <a:defRPr/>
            </a:pPr>
            <a:r>
              <a:rPr lang="en-US" altLang="en-US" sz="2800" dirty="0"/>
              <a:t>Many don’t report because:</a:t>
            </a:r>
          </a:p>
          <a:p>
            <a:pPr eaLnBrk="1" hangingPunct="1">
              <a:buBlip>
                <a:blip r:embed="rId3"/>
              </a:buBlip>
              <a:defRPr/>
            </a:pPr>
            <a:r>
              <a:rPr lang="en-US" altLang="en-US" sz="2800" dirty="0"/>
              <a:t>They are afraid they will be charged $ or evicted</a:t>
            </a:r>
          </a:p>
          <a:p>
            <a:pPr eaLnBrk="1" hangingPunct="1">
              <a:buBlip>
                <a:blip r:embed="rId3"/>
              </a:buBlip>
              <a:defRPr/>
            </a:pPr>
            <a:r>
              <a:rPr lang="en-US" altLang="en-US" sz="2800" dirty="0"/>
              <a:t>Are embarrassed to complain</a:t>
            </a:r>
          </a:p>
          <a:p>
            <a:pPr eaLnBrk="1" hangingPunct="1">
              <a:buBlip>
                <a:blip r:embed="rId3"/>
              </a:buBlip>
              <a:defRPr/>
            </a:pPr>
            <a:r>
              <a:rPr lang="en-US" altLang="en-US" sz="2800" dirty="0"/>
              <a:t>Are unaware of the signs</a:t>
            </a:r>
          </a:p>
          <a:p>
            <a:pPr eaLnBrk="1" hangingPunct="1">
              <a:buBlip>
                <a:blip r:embed="rId3"/>
              </a:buBlip>
              <a:defRPr/>
            </a:pPr>
            <a:r>
              <a:rPr lang="en-US" altLang="en-US" sz="2800" dirty="0"/>
              <a:t>May not react to bites</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57800" y="1782308"/>
            <a:ext cx="3797300" cy="5055372"/>
          </a:xfrm>
          <a:prstGeom prst="rect">
            <a:avLst/>
          </a:prstGeom>
        </p:spPr>
      </p:pic>
      <p:sp>
        <p:nvSpPr>
          <p:cNvPr id="5" name="TextBox 4"/>
          <p:cNvSpPr txBox="1"/>
          <p:nvPr/>
        </p:nvSpPr>
        <p:spPr>
          <a:xfrm>
            <a:off x="3641090" y="5797522"/>
            <a:ext cx="1631950" cy="830997"/>
          </a:xfrm>
          <a:prstGeom prst="rect">
            <a:avLst/>
          </a:prstGeom>
          <a:noFill/>
        </p:spPr>
        <p:txBody>
          <a:bodyPr wrap="square" rtlCol="0">
            <a:spAutoFit/>
          </a:bodyPr>
          <a:lstStyle/>
          <a:p>
            <a:pPr algn="r"/>
            <a:r>
              <a:rPr lang="en-US" sz="1600" dirty="0">
                <a:solidFill>
                  <a:srgbClr val="993300"/>
                </a:solidFill>
              </a:rPr>
              <a:t>Use monitors and proactive inspection!</a:t>
            </a:r>
          </a:p>
        </p:txBody>
      </p:sp>
      <p:cxnSp>
        <p:nvCxnSpPr>
          <p:cNvPr id="7" name="Straight Arrow Connector 6"/>
          <p:cNvCxnSpPr/>
          <p:nvPr/>
        </p:nvCxnSpPr>
        <p:spPr>
          <a:xfrm flipV="1">
            <a:off x="5273040" y="5562600"/>
            <a:ext cx="1203960" cy="31591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7" descr="Volcano at an angle copy.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06018" y="4356769"/>
            <a:ext cx="1731963"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itle 1"/>
          <p:cNvSpPr>
            <a:spLocks noGrp="1"/>
          </p:cNvSpPr>
          <p:nvPr>
            <p:ph type="title"/>
          </p:nvPr>
        </p:nvSpPr>
        <p:spPr/>
        <p:txBody>
          <a:bodyPr/>
          <a:lstStyle/>
          <a:p>
            <a:r>
              <a:rPr lang="en-US" altLang="en-US" dirty="0"/>
              <a:t>Bed bug monitors</a:t>
            </a:r>
          </a:p>
        </p:txBody>
      </p:sp>
      <p:sp>
        <p:nvSpPr>
          <p:cNvPr id="66563" name="Content Placeholder 2"/>
          <p:cNvSpPr>
            <a:spLocks noGrp="1"/>
          </p:cNvSpPr>
          <p:nvPr>
            <p:ph idx="1"/>
          </p:nvPr>
        </p:nvSpPr>
        <p:spPr>
          <a:xfrm>
            <a:off x="76200" y="1600200"/>
            <a:ext cx="4231473" cy="4244975"/>
          </a:xfrm>
        </p:spPr>
        <p:txBody>
          <a:bodyPr>
            <a:normAutofit/>
          </a:bodyPr>
          <a:lstStyle/>
          <a:p>
            <a:pPr>
              <a:buBlip>
                <a:blip r:embed="rId4"/>
              </a:buBlip>
            </a:pPr>
            <a:r>
              <a:rPr lang="en-US" altLang="en-US" sz="2800" dirty="0"/>
              <a:t>Interceptors plus visual inspection can detect up to 95% of infestations</a:t>
            </a:r>
          </a:p>
          <a:p>
            <a:pPr>
              <a:buBlip>
                <a:blip r:embed="rId4"/>
              </a:buBlip>
            </a:pPr>
            <a:r>
              <a:rPr lang="en-US" altLang="en-US" sz="2800" dirty="0"/>
              <a:t>Trap and kill bed bugs</a:t>
            </a:r>
          </a:p>
          <a:p>
            <a:pPr>
              <a:buBlip>
                <a:blip r:embed="rId4"/>
              </a:buBlip>
            </a:pPr>
            <a:r>
              <a:rPr lang="en-US" altLang="en-US" sz="2800" dirty="0"/>
              <a:t>Determine how bad the infestation is</a:t>
            </a:r>
          </a:p>
          <a:p>
            <a:pPr>
              <a:buBlip>
                <a:blip r:embed="rId4"/>
              </a:buBlip>
            </a:pPr>
            <a:r>
              <a:rPr lang="en-US" altLang="en-US" sz="2800" dirty="0"/>
              <a:t>Two types</a:t>
            </a:r>
            <a:endParaRPr lang="en-US" altLang="en-US" dirty="0"/>
          </a:p>
          <a:p>
            <a:pPr lvl="1">
              <a:buBlip>
                <a:blip r:embed="rId4"/>
              </a:buBlip>
            </a:pPr>
            <a:r>
              <a:rPr lang="en-US" altLang="en-US" sz="2400" dirty="0"/>
              <a:t>Passive</a:t>
            </a:r>
          </a:p>
          <a:p>
            <a:pPr lvl="1">
              <a:buBlip>
                <a:blip r:embed="rId4"/>
              </a:buBlip>
            </a:pPr>
            <a:r>
              <a:rPr lang="en-US" altLang="en-US" sz="2400" dirty="0"/>
              <a:t>Active</a:t>
            </a:r>
          </a:p>
        </p:txBody>
      </p:sp>
      <p:sp>
        <p:nvSpPr>
          <p:cNvPr id="6656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5"/>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9E1EAA1C-6EAC-F644-A400-CFCE8D57D893}" type="slidenum">
              <a:rPr lang="en-US" altLang="en-US" sz="1400"/>
              <a:pPr>
                <a:lnSpc>
                  <a:spcPct val="100000"/>
                </a:lnSpc>
                <a:spcBef>
                  <a:spcPct val="0"/>
                </a:spcBef>
                <a:buSzTx/>
                <a:buFontTx/>
                <a:buNone/>
              </a:pPr>
              <a:t>24</a:t>
            </a:fld>
            <a:endParaRPr lang="en-US" altLang="en-US" sz="1400"/>
          </a:p>
        </p:txBody>
      </p:sp>
      <p:sp>
        <p:nvSpPr>
          <p:cNvPr id="66566" name="Text Box 35"/>
          <p:cNvSpPr txBox="1">
            <a:spLocks noChangeArrowheads="1"/>
          </p:cNvSpPr>
          <p:nvPr/>
        </p:nvSpPr>
        <p:spPr bwMode="auto">
          <a:xfrm>
            <a:off x="4204494" y="3771994"/>
            <a:ext cx="228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5"/>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1600" dirty="0"/>
              <a:t>Passive, moat-style interceptor (</a:t>
            </a:r>
            <a:r>
              <a:rPr lang="en-US" altLang="en-US" sz="1600" dirty="0" err="1"/>
              <a:t>ClimbUp</a:t>
            </a:r>
            <a:r>
              <a:rPr lang="en-US" altLang="en-US" sz="1600" dirty="0"/>
              <a:t>)</a:t>
            </a:r>
          </a:p>
        </p:txBody>
      </p:sp>
      <p:sp>
        <p:nvSpPr>
          <p:cNvPr id="66567" name="Picture 1" descr="Screen Shot 2016-10-14 at 2.43.56 PM.png"/>
          <p:cNvSpPr>
            <a:spLocks noChangeAspect="1"/>
          </p:cNvSpPr>
          <p:nvPr/>
        </p:nvSpPr>
        <p:spPr bwMode="auto">
          <a:xfrm>
            <a:off x="6781800" y="3276600"/>
            <a:ext cx="22367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5"/>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sp>
        <p:nvSpPr>
          <p:cNvPr id="66568" name="Picture 7" descr="Volcano at an angle copy.jpg"/>
          <p:cNvSpPr>
            <a:spLocks noChangeAspect="1"/>
          </p:cNvSpPr>
          <p:nvPr/>
        </p:nvSpPr>
        <p:spPr bwMode="auto">
          <a:xfrm>
            <a:off x="228600" y="4724400"/>
            <a:ext cx="1731963"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5"/>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sp>
        <p:nvSpPr>
          <p:cNvPr id="66569" name="TextBox 8"/>
          <p:cNvSpPr txBox="1">
            <a:spLocks noChangeArrowheads="1"/>
          </p:cNvSpPr>
          <p:nvPr/>
        </p:nvSpPr>
        <p:spPr bwMode="auto">
          <a:xfrm>
            <a:off x="2471737" y="6100353"/>
            <a:ext cx="3867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5"/>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pPr>
            <a:r>
              <a:rPr lang="en-US" altLang="en-US" sz="1600" dirty="0">
                <a:ea typeface="ＭＳ Ｐゴシック" charset="-128"/>
              </a:rPr>
              <a:t>Active monitor, Includes lure (</a:t>
            </a:r>
            <a:r>
              <a:rPr lang="en-US" altLang="en-US" sz="1600" dirty="0" err="1">
                <a:ea typeface="ＭＳ Ｐゴシック" charset="-128"/>
              </a:rPr>
              <a:t>SenSci</a:t>
            </a:r>
            <a:r>
              <a:rPr lang="en-US" altLang="en-US" sz="1600" dirty="0">
                <a:ea typeface="ＭＳ Ｐゴシック" charset="-128"/>
              </a:rPr>
              <a:t> </a:t>
            </a:r>
            <a:r>
              <a:rPr lang="en-US" altLang="en-US" sz="1600" dirty="0" err="1">
                <a:ea typeface="ＭＳ Ｐゴシック" charset="-128"/>
              </a:rPr>
              <a:t>Activ</a:t>
            </a:r>
            <a:r>
              <a:rPr lang="en-US" altLang="en-US" sz="1600" dirty="0">
                <a:ea typeface="ＭＳ Ｐゴシック" charset="-128"/>
              </a:rPr>
              <a:t> Volcano)</a:t>
            </a:r>
          </a:p>
        </p:txBody>
      </p:sp>
      <p:sp>
        <p:nvSpPr>
          <p:cNvPr id="66570" name="Text Box 35"/>
          <p:cNvSpPr txBox="1">
            <a:spLocks noChangeArrowheads="1"/>
          </p:cNvSpPr>
          <p:nvPr/>
        </p:nvSpPr>
        <p:spPr bwMode="auto">
          <a:xfrm>
            <a:off x="6490494" y="3723958"/>
            <a:ext cx="2819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5"/>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1400" dirty="0"/>
              <a:t>Passive, moat-style DIY interceptor from University of Florida/ IFAS Extension</a:t>
            </a:r>
          </a:p>
        </p:txBody>
      </p:sp>
      <p:pic>
        <p:nvPicPr>
          <p:cNvPr id="70667" name="Picture 1" descr="http://www.bedbugcentral.com/images/products/climbup.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67200" y="2152440"/>
            <a:ext cx="2360613" cy="15113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70668" name="Picture 1" descr="Screen Shot 2016-10-14 at 2.43.56 PM.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934200" y="2143132"/>
            <a:ext cx="2029928" cy="152060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14" name="Picture 3" descr="IMG_2047 (1).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6324600" y="4667359"/>
            <a:ext cx="1771650" cy="160218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43278" y="1143000"/>
            <a:ext cx="3792759" cy="562133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28600"/>
            <a:ext cx="7772400" cy="1325563"/>
          </a:xfrm>
        </p:spPr>
        <p:txBody>
          <a:bodyPr>
            <a:normAutofit/>
          </a:bodyPr>
          <a:lstStyle/>
          <a:p>
            <a:pPr algn="l">
              <a:defRPr/>
            </a:pPr>
            <a:r>
              <a:rPr lang="en-US" sz="3600" dirty="0"/>
              <a:t>5 or 10 minute Inspection to confirm infestation: Staff</a:t>
            </a:r>
          </a:p>
        </p:txBody>
      </p:sp>
      <p:sp>
        <p:nvSpPr>
          <p:cNvPr id="3" name="Content Placeholder 2"/>
          <p:cNvSpPr>
            <a:spLocks noGrp="1"/>
          </p:cNvSpPr>
          <p:nvPr>
            <p:ph idx="1"/>
          </p:nvPr>
        </p:nvSpPr>
        <p:spPr>
          <a:xfrm>
            <a:off x="76200" y="1716088"/>
            <a:ext cx="4552950" cy="4799012"/>
          </a:xfrm>
        </p:spPr>
        <p:txBody>
          <a:bodyPr>
            <a:normAutofit lnSpcReduction="10000"/>
          </a:bodyPr>
          <a:lstStyle/>
          <a:p>
            <a:pPr>
              <a:buBlip>
                <a:blip r:embed="rId4"/>
              </a:buBlip>
            </a:pPr>
            <a:r>
              <a:rPr lang="en-US" altLang="en-US" sz="2800" dirty="0"/>
              <a:t>Staff conducts this inspection before professional is called in to confirm infestation</a:t>
            </a:r>
          </a:p>
          <a:p>
            <a:pPr lvl="1">
              <a:buBlip>
                <a:blip r:embed="rId4"/>
              </a:buBlip>
            </a:pPr>
            <a:r>
              <a:rPr lang="en-US" altLang="en-US" sz="2200" dirty="0"/>
              <a:t>Inspect beds and sofas only, focus on bed bug signs which are easy to detect</a:t>
            </a:r>
          </a:p>
          <a:p>
            <a:pPr lvl="1">
              <a:buBlip>
                <a:blip r:embed="rId4"/>
              </a:buBlip>
            </a:pPr>
            <a:endParaRPr lang="en-US" altLang="en-US" sz="2200" dirty="0"/>
          </a:p>
          <a:p>
            <a:pPr lvl="1">
              <a:buBlip>
                <a:blip r:embed="rId4"/>
              </a:buBlip>
            </a:pPr>
            <a:r>
              <a:rPr lang="en-US" altLang="en-US" sz="2400" dirty="0"/>
              <a:t>Faster than detailed inspections</a:t>
            </a:r>
            <a:endParaRPr lang="en-US" altLang="en-US" sz="2200" dirty="0"/>
          </a:p>
          <a:p>
            <a:pPr lvl="1">
              <a:buBlip>
                <a:blip r:embed="rId4"/>
              </a:buBlip>
            </a:pPr>
            <a:endParaRPr lang="en-US" altLang="en-US" sz="2200" dirty="0"/>
          </a:p>
          <a:p>
            <a:pPr lvl="1">
              <a:buBlip>
                <a:blip r:embed="rId4"/>
              </a:buBlip>
            </a:pPr>
            <a:r>
              <a:rPr lang="en-US" altLang="en-US" sz="2200" dirty="0"/>
              <a:t>Suspicious but no live bed bugs found? Leave interceptor traps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altLang="en-US" dirty="0"/>
              <a:t>Professional inspection</a:t>
            </a:r>
          </a:p>
        </p:txBody>
      </p:sp>
      <p:sp>
        <p:nvSpPr>
          <p:cNvPr id="6861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B7E0B27-0E39-0047-8879-B41F2D9EC784}" type="slidenum">
              <a:rPr lang="en-US" altLang="en-US" sz="1400"/>
              <a:pPr>
                <a:lnSpc>
                  <a:spcPct val="100000"/>
                </a:lnSpc>
                <a:spcBef>
                  <a:spcPct val="0"/>
                </a:spcBef>
                <a:buSzTx/>
                <a:buFontTx/>
                <a:buNone/>
              </a:pPr>
              <a:t>26</a:t>
            </a:fld>
            <a:endParaRPr lang="en-US" altLang="en-US" sz="1400"/>
          </a:p>
        </p:txBody>
      </p:sp>
      <p:sp>
        <p:nvSpPr>
          <p:cNvPr id="68612" name="Rectangle 4"/>
          <p:cNvSpPr txBox="1">
            <a:spLocks noChangeArrowheads="1"/>
          </p:cNvSpPr>
          <p:nvPr/>
        </p:nvSpPr>
        <p:spPr bwMode="auto">
          <a:xfrm>
            <a:off x="228600" y="1676400"/>
            <a:ext cx="4953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SzPct val="80000"/>
              <a:buBlip>
                <a:blip r:embed="rId3"/>
              </a:buBlip>
              <a:defRPr sz="3200">
                <a:solidFill>
                  <a:schemeClr val="tx1"/>
                </a:solidFill>
                <a:latin typeface="Arial" charset="0"/>
                <a:ea typeface="Osaka" charset="-128"/>
              </a:defRPr>
            </a:lvl1pPr>
            <a:lvl2pPr marL="800100" indent="-34290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r>
              <a:rPr lang="en-US" altLang="en-US" sz="2800" dirty="0"/>
              <a:t>Thorough inspection done by professional to find harborages</a:t>
            </a:r>
          </a:p>
          <a:p>
            <a:r>
              <a:rPr lang="en-US" altLang="en-US" sz="2800" dirty="0"/>
              <a:t>Two types</a:t>
            </a:r>
          </a:p>
          <a:p>
            <a:pPr lvl="1">
              <a:lnSpc>
                <a:spcPct val="90000"/>
              </a:lnSpc>
              <a:spcBef>
                <a:spcPct val="30000"/>
              </a:spcBef>
              <a:buSzPct val="80000"/>
              <a:buFontTx/>
              <a:buChar char="•"/>
            </a:pPr>
            <a:r>
              <a:rPr lang="en-US" altLang="en-US" dirty="0"/>
              <a:t>Visual – </a:t>
            </a:r>
            <a:r>
              <a:rPr lang="en-US" altLang="en-US" sz="1600" dirty="0"/>
              <a:t>always use a flashlight!</a:t>
            </a:r>
            <a:endParaRPr lang="en-US" altLang="en-US" dirty="0"/>
          </a:p>
          <a:p>
            <a:pPr lvl="1">
              <a:lnSpc>
                <a:spcPct val="90000"/>
              </a:lnSpc>
              <a:spcBef>
                <a:spcPct val="30000"/>
              </a:spcBef>
              <a:buSzPct val="80000"/>
              <a:buFontTx/>
              <a:buChar char="•"/>
            </a:pPr>
            <a:r>
              <a:rPr lang="en-US" altLang="en-US" dirty="0"/>
              <a:t>Scent detecting canine</a:t>
            </a:r>
          </a:p>
          <a:p>
            <a:r>
              <a:rPr lang="en-US" altLang="en-US" sz="2800" dirty="0"/>
              <a:t>If bed bugs are found, inspect and place monitors in all adjacent units and across the hall.</a:t>
            </a:r>
          </a:p>
          <a:p>
            <a:pPr>
              <a:buFontTx/>
              <a:buNone/>
            </a:pPr>
            <a:endParaRPr lang="en-US" altLang="en-US" sz="2800" dirty="0"/>
          </a:p>
        </p:txBody>
      </p:sp>
      <p:sp>
        <p:nvSpPr>
          <p:cNvPr id="68613" name="Picture 4" descr="bed bug inspection.jpg"/>
          <p:cNvSpPr>
            <a:spLocks noChangeAspect="1"/>
          </p:cNvSpPr>
          <p:nvPr/>
        </p:nvSpPr>
        <p:spPr bwMode="auto">
          <a:xfrm>
            <a:off x="6019800" y="19050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pic>
        <p:nvPicPr>
          <p:cNvPr id="62472" name="Picture 2" descr="bed bug inspection.jpg"/>
          <p:cNvPicPr>
            <a:picLocks noChangeAspect="1"/>
          </p:cNvPicPr>
          <p:nvPr/>
        </p:nvPicPr>
        <p:blipFill rotWithShape="1">
          <a:blip r:embed="rId4" cstate="print">
            <a:extLst>
              <a:ext uri="{28A0092B-C50C-407E-A947-70E740481C1C}">
                <a14:useLocalDpi xmlns:a14="http://schemas.microsoft.com/office/drawing/2010/main"/>
              </a:ext>
            </a:extLst>
          </a:blip>
          <a:srcRect r="-444"/>
          <a:stretch/>
        </p:blipFill>
        <p:spPr bwMode="auto">
          <a:xfrm>
            <a:off x="5414837" y="2006600"/>
            <a:ext cx="3411663" cy="38608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685800" y="484188"/>
            <a:ext cx="7772400" cy="1073150"/>
          </a:xfrm>
        </p:spPr>
        <p:txBody>
          <a:bodyPr/>
          <a:lstStyle/>
          <a:p>
            <a:r>
              <a:rPr lang="en-US" altLang="en-US"/>
              <a:t>Canine inspections</a:t>
            </a:r>
          </a:p>
        </p:txBody>
      </p:sp>
      <p:sp>
        <p:nvSpPr>
          <p:cNvPr id="70658" name="Content Placeholder 2"/>
          <p:cNvSpPr>
            <a:spLocks noGrp="1"/>
          </p:cNvSpPr>
          <p:nvPr>
            <p:ph idx="1"/>
          </p:nvPr>
        </p:nvSpPr>
        <p:spPr>
          <a:xfrm>
            <a:off x="704850" y="1828800"/>
            <a:ext cx="4130675" cy="4351338"/>
          </a:xfrm>
        </p:spPr>
        <p:txBody>
          <a:bodyPr/>
          <a:lstStyle/>
          <a:p>
            <a:pPr>
              <a:lnSpc>
                <a:spcPct val="80000"/>
              </a:lnSpc>
              <a:buBlip>
                <a:blip r:embed="rId3"/>
              </a:buBlip>
            </a:pPr>
            <a:r>
              <a:rPr lang="en-US" altLang="en-US" dirty="0"/>
              <a:t>Relatively fast, can detect low-level infestations</a:t>
            </a:r>
          </a:p>
          <a:p>
            <a:pPr>
              <a:lnSpc>
                <a:spcPct val="80000"/>
              </a:lnSpc>
              <a:buBlip>
                <a:blip r:embed="rId3"/>
              </a:buBlip>
            </a:pPr>
            <a:r>
              <a:rPr lang="en-US" altLang="en-US" i="1" dirty="0"/>
              <a:t>Quality of inspection varies greatly</a:t>
            </a:r>
          </a:p>
          <a:p>
            <a:pPr>
              <a:lnSpc>
                <a:spcPct val="80000"/>
              </a:lnSpc>
              <a:buBlip>
                <a:blip r:embed="rId3"/>
              </a:buBlip>
            </a:pPr>
            <a:r>
              <a:rPr lang="en-US" altLang="en-US" dirty="0"/>
              <a:t>Subject to false positives</a:t>
            </a:r>
          </a:p>
          <a:p>
            <a:pPr>
              <a:lnSpc>
                <a:spcPct val="80000"/>
              </a:lnSpc>
              <a:buBlip>
                <a:blip r:embed="rId3"/>
              </a:buBlip>
            </a:pPr>
            <a:r>
              <a:rPr lang="en-US" altLang="en-US" dirty="0"/>
              <a:t>Can be expensive</a:t>
            </a:r>
          </a:p>
          <a:p>
            <a:pPr marL="0" indent="0" algn="ctr">
              <a:lnSpc>
                <a:spcPct val="80000"/>
              </a:lnSpc>
              <a:buNone/>
            </a:pPr>
            <a:r>
              <a:rPr lang="en-US" altLang="en-US" sz="2400" dirty="0">
                <a:solidFill>
                  <a:srgbClr val="800000"/>
                </a:solidFill>
              </a:rPr>
              <a:t>*</a:t>
            </a:r>
            <a:r>
              <a:rPr lang="en-US" altLang="en-US" sz="2000" dirty="0">
                <a:solidFill>
                  <a:srgbClr val="800000"/>
                </a:solidFill>
              </a:rPr>
              <a:t>Speak to your </a:t>
            </a:r>
            <a:r>
              <a:rPr lang="en-US" altLang="en-US" sz="2000" dirty="0" err="1">
                <a:solidFill>
                  <a:srgbClr val="800000"/>
                </a:solidFill>
              </a:rPr>
              <a:t>StopPests</a:t>
            </a:r>
            <a:r>
              <a:rPr lang="en-US" altLang="en-US" sz="2000" dirty="0">
                <a:solidFill>
                  <a:srgbClr val="800000"/>
                </a:solidFill>
              </a:rPr>
              <a:t> Consultant for more information</a:t>
            </a:r>
          </a:p>
        </p:txBody>
      </p:sp>
      <p:pic>
        <p:nvPicPr>
          <p:cNvPr id="64515" name="Picture 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41913" y="1752600"/>
            <a:ext cx="3689350" cy="413385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a:t>What about neighboring units?  </a:t>
            </a:r>
            <a:br>
              <a:rPr lang="en-US" dirty="0"/>
            </a:br>
            <a:r>
              <a:rPr lang="en-US" dirty="0"/>
              <a:t>Should they be inspected?</a:t>
            </a:r>
          </a:p>
        </p:txBody>
      </p:sp>
      <p:sp>
        <p:nvSpPr>
          <p:cNvPr id="74754" name="Content Placeholder 2"/>
          <p:cNvSpPr>
            <a:spLocks noGrp="1"/>
          </p:cNvSpPr>
          <p:nvPr>
            <p:ph sz="half" idx="1"/>
          </p:nvPr>
        </p:nvSpPr>
        <p:spPr>
          <a:xfrm>
            <a:off x="152400" y="1828800"/>
            <a:ext cx="4495800" cy="4495800"/>
          </a:xfrm>
        </p:spPr>
        <p:txBody>
          <a:bodyPr/>
          <a:lstStyle/>
          <a:p>
            <a:pPr eaLnBrk="1" hangingPunct="1">
              <a:buBlip>
                <a:blip r:embed="rId3"/>
              </a:buBlip>
            </a:pPr>
            <a:r>
              <a:rPr lang="en-US" altLang="en-US" dirty="0"/>
              <a:t>All surrounding units should be </a:t>
            </a:r>
            <a:r>
              <a:rPr lang="en-US" altLang="en-US" i="1" dirty="0"/>
              <a:t>inspected</a:t>
            </a:r>
            <a:r>
              <a:rPr lang="en-US" altLang="en-US" dirty="0"/>
              <a:t>, monitored, and treated if necessary</a:t>
            </a:r>
          </a:p>
          <a:p>
            <a:pPr eaLnBrk="1" hangingPunct="1">
              <a:buBlip>
                <a:blip r:embed="rId3"/>
              </a:buBlip>
            </a:pPr>
            <a:r>
              <a:rPr lang="en-US" altLang="en-US" dirty="0"/>
              <a:t>Depending on infestation level and construction, consider diagonal units as well </a:t>
            </a:r>
          </a:p>
          <a:p>
            <a:pPr eaLnBrk="1" hangingPunct="1">
              <a:buBlip>
                <a:blip r:embed="rId3"/>
              </a:buBlip>
            </a:pPr>
            <a:r>
              <a:rPr lang="en-US" altLang="en-US" dirty="0"/>
              <a:t>No routine treatment of units without signs of bed bugs</a:t>
            </a:r>
          </a:p>
        </p:txBody>
      </p:sp>
      <p:pic>
        <p:nvPicPr>
          <p:cNvPr id="74755" name="Content Placeholder 4"/>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648200" y="2048368"/>
            <a:ext cx="4038600" cy="3629627"/>
          </a:xfrm>
        </p:spPr>
      </p:pic>
      <p:cxnSp>
        <p:nvCxnSpPr>
          <p:cNvPr id="4" name="Straight Arrow Connector 3"/>
          <p:cNvCxnSpPr>
            <a:cxnSpLocks noChangeShapeType="1"/>
          </p:cNvCxnSpPr>
          <p:nvPr/>
        </p:nvCxnSpPr>
        <p:spPr bwMode="auto">
          <a:xfrm flipH="1">
            <a:off x="6303879" y="3290220"/>
            <a:ext cx="381000" cy="304800"/>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a:off x="7696200" y="3291808"/>
            <a:ext cx="287338" cy="303212"/>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r>
              <a:rPr lang="en-US" altLang="en-US"/>
              <a:t>If someone finds a bed bug</a:t>
            </a:r>
          </a:p>
        </p:txBody>
      </p:sp>
      <p:sp>
        <p:nvSpPr>
          <p:cNvPr id="80898" name="Content Placeholder 2"/>
          <p:cNvSpPr>
            <a:spLocks noGrp="1"/>
          </p:cNvSpPr>
          <p:nvPr>
            <p:ph idx="1"/>
          </p:nvPr>
        </p:nvSpPr>
        <p:spPr>
          <a:xfrm>
            <a:off x="76200" y="1752600"/>
            <a:ext cx="7010400" cy="5029200"/>
          </a:xfrm>
        </p:spPr>
        <p:txBody>
          <a:bodyPr/>
          <a:lstStyle/>
          <a:p>
            <a:pPr>
              <a:buFontTx/>
              <a:buNone/>
            </a:pPr>
            <a:r>
              <a:rPr lang="en-US" altLang="en-US" dirty="0"/>
              <a:t>Document all observations</a:t>
            </a:r>
          </a:p>
          <a:p>
            <a:pPr>
              <a:buFontTx/>
              <a:buNone/>
            </a:pPr>
            <a:r>
              <a:rPr lang="en-US" altLang="en-US" dirty="0"/>
              <a:t>Rapid response plan:</a:t>
            </a:r>
          </a:p>
          <a:p>
            <a:pPr lvl="1">
              <a:buFontTx/>
              <a:buBlip>
                <a:blip r:embed="rId3"/>
              </a:buBlip>
            </a:pPr>
            <a:r>
              <a:rPr lang="en-US" altLang="en-US" dirty="0"/>
              <a:t>Save the insect</a:t>
            </a:r>
          </a:p>
          <a:p>
            <a:pPr lvl="1">
              <a:buFontTx/>
              <a:buBlip>
                <a:blip r:embed="rId3"/>
              </a:buBlip>
            </a:pPr>
            <a:r>
              <a:rPr lang="en-US" altLang="en-US" dirty="0"/>
              <a:t>Report the problem</a:t>
            </a:r>
          </a:p>
          <a:p>
            <a:pPr lvl="1">
              <a:buFontTx/>
              <a:buBlip>
                <a:blip r:embed="rId3"/>
              </a:buBlip>
            </a:pPr>
            <a:r>
              <a:rPr lang="en-US" altLang="en-US" dirty="0"/>
              <a:t>Don’t disturb the area </a:t>
            </a:r>
          </a:p>
          <a:p>
            <a:pPr lvl="1">
              <a:buFontTx/>
              <a:buBlip>
                <a:blip r:embed="rId3"/>
              </a:buBlip>
            </a:pPr>
            <a:r>
              <a:rPr lang="en-US" altLang="en-US" dirty="0"/>
              <a:t>Don't apply pesticides </a:t>
            </a:r>
          </a:p>
          <a:p>
            <a:pPr lvl="1">
              <a:buFontTx/>
              <a:buBlip>
                <a:blip r:embed="rId3"/>
              </a:buBlip>
            </a:pPr>
            <a:r>
              <a:rPr lang="en-US" altLang="en-US" dirty="0"/>
              <a:t>Prevent carrying the bed bugs to other places. </a:t>
            </a:r>
            <a:r>
              <a:rPr lang="en-US" altLang="en-US" b="1" dirty="0"/>
              <a:t>Don’t discard furniture</a:t>
            </a:r>
          </a:p>
          <a:p>
            <a:pPr lvl="1">
              <a:buFontTx/>
              <a:buBlip>
                <a:blip r:embed="rId3"/>
              </a:buBlip>
            </a:pPr>
            <a:r>
              <a:rPr lang="en-US" altLang="en-US" dirty="0"/>
              <a:t>Have the PMP inspect the unit and adjacent units</a:t>
            </a:r>
          </a:p>
        </p:txBody>
      </p:sp>
      <p:sp>
        <p:nvSpPr>
          <p:cNvPr id="808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F51C5D5A-911E-6A4A-9747-D3E638732F88}" type="slidenum">
              <a:rPr lang="en-US" altLang="en-US" sz="1400"/>
              <a:pPr>
                <a:lnSpc>
                  <a:spcPct val="100000"/>
                </a:lnSpc>
                <a:spcBef>
                  <a:spcPct val="0"/>
                </a:spcBef>
                <a:buSzTx/>
                <a:buFontTx/>
                <a:buNone/>
              </a:pPr>
              <a:t>29</a:t>
            </a:fld>
            <a:endParaRPr lang="en-US" altLang="en-US" sz="1400"/>
          </a:p>
        </p:txBody>
      </p:sp>
      <p:pic>
        <p:nvPicPr>
          <p:cNvPr id="5"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0" y="1600200"/>
            <a:ext cx="2038350" cy="33528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p:txBody>
          <a:bodyPr/>
          <a:lstStyle/>
          <a:p>
            <a:r>
              <a:rPr lang="en-US" altLang="en-US" dirty="0"/>
              <a:t>What is a bed bug?</a:t>
            </a:r>
          </a:p>
        </p:txBody>
      </p:sp>
      <p:sp>
        <p:nvSpPr>
          <p:cNvPr id="19461" name="Rectangle 5"/>
          <p:cNvSpPr>
            <a:spLocks noGrp="1" noChangeArrowheads="1"/>
          </p:cNvSpPr>
          <p:nvPr>
            <p:ph idx="1"/>
          </p:nvPr>
        </p:nvSpPr>
        <p:spPr>
          <a:xfrm>
            <a:off x="609600" y="2057400"/>
            <a:ext cx="4343400" cy="4419600"/>
          </a:xfrm>
        </p:spPr>
        <p:txBody>
          <a:bodyPr>
            <a:normAutofit/>
          </a:bodyPr>
          <a:lstStyle/>
          <a:p>
            <a:pPr>
              <a:buBlip>
                <a:blip r:embed="rId3"/>
              </a:buBlip>
            </a:pPr>
            <a:r>
              <a:rPr lang="en-US" altLang="en-US" sz="2800" dirty="0"/>
              <a:t>A blood-sucking insect</a:t>
            </a:r>
          </a:p>
          <a:p>
            <a:pPr>
              <a:buBlip>
                <a:blip r:embed="rId3"/>
              </a:buBlip>
            </a:pPr>
            <a:r>
              <a:rPr lang="en-US" altLang="en-US" sz="2800" dirty="0"/>
              <a:t>Flat</a:t>
            </a:r>
          </a:p>
          <a:p>
            <a:pPr>
              <a:buBlip>
                <a:blip r:embed="rId3"/>
              </a:buBlip>
            </a:pPr>
            <a:r>
              <a:rPr lang="en-US" altLang="en-US" sz="2800" dirty="0"/>
              <a:t>Range in size from a sesame seed to an apple seed </a:t>
            </a:r>
          </a:p>
          <a:p>
            <a:pPr>
              <a:buBlip>
                <a:blip r:embed="rId3"/>
              </a:buBlip>
            </a:pPr>
            <a:r>
              <a:rPr lang="en-US" altLang="en-US" sz="2800" dirty="0"/>
              <a:t>Light brown to mahogany red (depends on when they last fed)</a:t>
            </a:r>
          </a:p>
        </p:txBody>
      </p:sp>
      <p:sp>
        <p:nvSpPr>
          <p:cNvPr id="1945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3140436-6D37-F246-B806-965A997E1BAA}" type="slidenum">
              <a:rPr lang="en-US" altLang="en-US" sz="1400"/>
              <a:pPr>
                <a:lnSpc>
                  <a:spcPct val="100000"/>
                </a:lnSpc>
                <a:spcBef>
                  <a:spcPct val="0"/>
                </a:spcBef>
                <a:buSzTx/>
                <a:buFontTx/>
                <a:buNone/>
              </a:pPr>
              <a:t>3</a:t>
            </a:fld>
            <a:endParaRPr lang="en-US" altLang="en-US" sz="1400"/>
          </a:p>
        </p:txBody>
      </p:sp>
      <p:pic>
        <p:nvPicPr>
          <p:cNvPr id="4099" name="Picture 2" descr="XB3J3663 cop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8712" y="2152650"/>
            <a:ext cx="3886200" cy="2589213"/>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sp>
        <p:nvSpPr>
          <p:cNvPr id="19459" name="Text Box 3"/>
          <p:cNvSpPr txBox="1">
            <a:spLocks noChangeArrowheads="1"/>
          </p:cNvSpPr>
          <p:nvPr/>
        </p:nvSpPr>
        <p:spPr bwMode="auto">
          <a:xfrm>
            <a:off x="4929187" y="5227637"/>
            <a:ext cx="4495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dirty="0"/>
              <a:t>An adult bed bug feeding on a human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a:grpSpLocks/>
          </p:cNvGrpSpPr>
          <p:nvPr/>
        </p:nvGrpSpPr>
        <p:grpSpPr bwMode="auto">
          <a:xfrm>
            <a:off x="2459038" y="1016000"/>
            <a:ext cx="6964362" cy="1190625"/>
            <a:chOff x="2458536" y="1015819"/>
            <a:chExt cx="6964726" cy="1191533"/>
          </a:xfrm>
        </p:grpSpPr>
        <p:sp>
          <p:nvSpPr>
            <p:cNvPr id="14" name="Trapezoid 13"/>
            <p:cNvSpPr/>
            <p:nvPr/>
          </p:nvSpPr>
          <p:spPr>
            <a:xfrm rot="15479553">
              <a:off x="5370551" y="-1896196"/>
              <a:ext cx="1140694" cy="6964726"/>
            </a:xfrm>
            <a:prstGeom prst="trapezoid">
              <a:avLst>
                <a:gd name="adj" fmla="val 23505"/>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61" name="TextBox 21"/>
            <p:cNvSpPr txBox="1">
              <a:spLocks noChangeArrowheads="1"/>
            </p:cNvSpPr>
            <p:nvPr/>
          </p:nvSpPr>
          <p:spPr bwMode="auto">
            <a:xfrm rot="-657790">
              <a:off x="3517215" y="1745687"/>
              <a:ext cx="1705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Pesticides</a:t>
              </a:r>
            </a:p>
          </p:txBody>
        </p:sp>
      </p:grpSp>
      <p:grpSp>
        <p:nvGrpSpPr>
          <p:cNvPr id="26" name="Group 25"/>
          <p:cNvGrpSpPr>
            <a:grpSpLocks/>
          </p:cNvGrpSpPr>
          <p:nvPr/>
        </p:nvGrpSpPr>
        <p:grpSpPr bwMode="auto">
          <a:xfrm>
            <a:off x="2546350" y="1944688"/>
            <a:ext cx="7129463" cy="1008062"/>
            <a:chOff x="2546902" y="1945067"/>
            <a:chExt cx="7128365" cy="1007096"/>
          </a:xfrm>
        </p:grpSpPr>
        <p:sp>
          <p:nvSpPr>
            <p:cNvPr id="13" name="Trapezoid 12"/>
            <p:cNvSpPr/>
            <p:nvPr/>
          </p:nvSpPr>
          <p:spPr>
            <a:xfrm rot="15693347">
              <a:off x="5628154" y="-1094950"/>
              <a:ext cx="965861" cy="7128365"/>
            </a:xfrm>
            <a:prstGeom prst="trapezoid">
              <a:avLst>
                <a:gd name="adj" fmla="val 22528"/>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59" name="TextBox 20"/>
            <p:cNvSpPr txBox="1">
              <a:spLocks noChangeArrowheads="1"/>
            </p:cNvSpPr>
            <p:nvPr/>
          </p:nvSpPr>
          <p:spPr bwMode="auto">
            <a:xfrm rot="-515507">
              <a:off x="3759066" y="1945067"/>
              <a:ext cx="5505939" cy="8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Mechanical controls (encasements,</a:t>
              </a:r>
              <a:br>
                <a:rPr lang="en-US" altLang="en-US" sz="2400">
                  <a:latin typeface="Franklin Gothic Heavy" charset="0"/>
                  <a:ea typeface="ＭＳ Ｐゴシック" charset="-128"/>
                </a:rPr>
              </a:br>
              <a:r>
                <a:rPr lang="en-US" altLang="en-US" sz="2400">
                  <a:latin typeface="Franklin Gothic Heavy" charset="0"/>
                  <a:ea typeface="ＭＳ Ｐゴシック" charset="-128"/>
                </a:rPr>
                <a:t>barriers, vacuum)</a:t>
              </a:r>
            </a:p>
          </p:txBody>
        </p:sp>
      </p:grpSp>
      <p:grpSp>
        <p:nvGrpSpPr>
          <p:cNvPr id="25" name="Group 24"/>
          <p:cNvGrpSpPr>
            <a:grpSpLocks/>
          </p:cNvGrpSpPr>
          <p:nvPr/>
        </p:nvGrpSpPr>
        <p:grpSpPr bwMode="auto">
          <a:xfrm>
            <a:off x="1781175" y="2760663"/>
            <a:ext cx="7975600" cy="1179512"/>
            <a:chOff x="1781512" y="2761365"/>
            <a:chExt cx="7974525" cy="1178190"/>
          </a:xfrm>
        </p:grpSpPr>
        <p:sp>
          <p:nvSpPr>
            <p:cNvPr id="12" name="Trapezoid 11"/>
            <p:cNvSpPr/>
            <p:nvPr/>
          </p:nvSpPr>
          <p:spPr>
            <a:xfrm rot="15986124">
              <a:off x="5179680" y="-636802"/>
              <a:ext cx="1178190" cy="7974525"/>
            </a:xfrm>
            <a:prstGeom prst="trapezoid">
              <a:avLst>
                <a:gd name="adj" fmla="val 34611"/>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57" name="TextBox 19"/>
            <p:cNvSpPr txBox="1">
              <a:spLocks noChangeArrowheads="1"/>
            </p:cNvSpPr>
            <p:nvPr/>
          </p:nvSpPr>
          <p:spPr bwMode="auto">
            <a:xfrm rot="-185423">
              <a:off x="4497833" y="3043368"/>
              <a:ext cx="4511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Physical controls (heat, cold) </a:t>
              </a:r>
            </a:p>
          </p:txBody>
        </p:sp>
      </p:grpSp>
      <p:grpSp>
        <p:nvGrpSpPr>
          <p:cNvPr id="24" name="Group 23"/>
          <p:cNvGrpSpPr>
            <a:grpSpLocks/>
          </p:cNvGrpSpPr>
          <p:nvPr/>
        </p:nvGrpSpPr>
        <p:grpSpPr bwMode="auto">
          <a:xfrm>
            <a:off x="2160588" y="3646488"/>
            <a:ext cx="7974012" cy="1179512"/>
            <a:chOff x="2159930" y="3647034"/>
            <a:chExt cx="7974525" cy="1178190"/>
          </a:xfrm>
        </p:grpSpPr>
        <p:sp>
          <p:nvSpPr>
            <p:cNvPr id="16" name="Trapezoid 15"/>
            <p:cNvSpPr/>
            <p:nvPr/>
          </p:nvSpPr>
          <p:spPr>
            <a:xfrm rot="16388846">
              <a:off x="5558098" y="248866"/>
              <a:ext cx="1178190" cy="7974525"/>
            </a:xfrm>
            <a:prstGeom prst="trapezoid">
              <a:avLst>
                <a:gd name="adj" fmla="val 31232"/>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55" name="TextBox 18"/>
            <p:cNvSpPr txBox="1">
              <a:spLocks noChangeArrowheads="1"/>
            </p:cNvSpPr>
            <p:nvPr/>
          </p:nvSpPr>
          <p:spPr bwMode="auto">
            <a:xfrm rot="188296">
              <a:off x="4581666" y="3994355"/>
              <a:ext cx="39637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Pest proofing / Sanitation</a:t>
              </a:r>
            </a:p>
          </p:txBody>
        </p:sp>
      </p:grpSp>
      <p:grpSp>
        <p:nvGrpSpPr>
          <p:cNvPr id="23" name="Group 22"/>
          <p:cNvGrpSpPr>
            <a:grpSpLocks/>
          </p:cNvGrpSpPr>
          <p:nvPr/>
        </p:nvGrpSpPr>
        <p:grpSpPr bwMode="auto">
          <a:xfrm>
            <a:off x="2041525" y="4597400"/>
            <a:ext cx="7974013" cy="1387475"/>
            <a:chOff x="2040934" y="4597011"/>
            <a:chExt cx="7974525" cy="1387977"/>
          </a:xfrm>
        </p:grpSpPr>
        <p:sp>
          <p:nvSpPr>
            <p:cNvPr id="17" name="Trapezoid 16"/>
            <p:cNvSpPr/>
            <p:nvPr/>
          </p:nvSpPr>
          <p:spPr>
            <a:xfrm rot="16757437">
              <a:off x="5334208" y="1303737"/>
              <a:ext cx="1387977" cy="7974525"/>
            </a:xfrm>
            <a:prstGeom prst="trapezoid">
              <a:avLst>
                <a:gd name="adj" fmla="val 20139"/>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bg2">
                    <a:lumMod val="25000"/>
                  </a:schemeClr>
                </a:solidFill>
                <a:latin typeface="Franklin Gothic Book" pitchFamily="34" charset="0"/>
              </a:endParaRPr>
            </a:p>
          </p:txBody>
        </p:sp>
        <p:sp>
          <p:nvSpPr>
            <p:cNvPr id="82953" name="TextBox 17"/>
            <p:cNvSpPr txBox="1">
              <a:spLocks noChangeArrowheads="1"/>
            </p:cNvSpPr>
            <p:nvPr/>
          </p:nvSpPr>
          <p:spPr bwMode="auto">
            <a:xfrm rot="467810">
              <a:off x="4427787" y="5092273"/>
              <a:ext cx="39152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Education and Awareness</a:t>
              </a:r>
            </a:p>
          </p:txBody>
        </p:sp>
      </p:grpSp>
      <p:sp>
        <p:nvSpPr>
          <p:cNvPr id="2" name="Title 1"/>
          <p:cNvSpPr>
            <a:spLocks noGrp="1"/>
          </p:cNvSpPr>
          <p:nvPr>
            <p:ph type="title"/>
          </p:nvPr>
        </p:nvSpPr>
        <p:spPr>
          <a:xfrm>
            <a:off x="457200" y="377825"/>
            <a:ext cx="7315200" cy="914400"/>
          </a:xfrm>
        </p:spPr>
        <p:txBody>
          <a:bodyPr>
            <a:normAutofit fontScale="90000"/>
          </a:bodyPr>
          <a:lstStyle/>
          <a:p>
            <a:pPr eaLnBrk="1" hangingPunct="1">
              <a:defRPr/>
            </a:pPr>
            <a:r>
              <a:rPr lang="en-US" dirty="0"/>
              <a:t>Integrated pest management </a:t>
            </a:r>
            <a:br>
              <a:rPr lang="en-US" dirty="0"/>
            </a:br>
            <a:r>
              <a:rPr lang="en-US" dirty="0"/>
              <a:t>for bed bugs</a:t>
            </a:r>
          </a:p>
        </p:txBody>
      </p:sp>
      <p:pic>
        <p:nvPicPr>
          <p:cNvPr id="7" name="Content Placeholder 6" descr="IPM pyramid with color.gif"/>
          <p:cNvPicPr>
            <a:picLocks noGrp="1" noChangeAspect="1"/>
          </p:cNvPicPr>
          <p:nvPr>
            <p:ph sz="half" idx="1"/>
          </p:nvPr>
        </p:nvPicPr>
        <p:blipFill>
          <a:blip r:embed="rId4" cstate="print">
            <a:extLst>
              <a:ext uri="{28A0092B-C50C-407E-A947-70E740481C1C}">
                <a14:useLocalDpi xmlns:a14="http://schemas.microsoft.com/office/drawing/2010/main"/>
              </a:ext>
            </a:extLst>
          </a:blip>
          <a:srcRect/>
          <a:stretch>
            <a:fillRect/>
          </a:stretch>
        </p:blipFill>
        <p:spPr>
          <a:xfrm>
            <a:off x="457200" y="1524000"/>
            <a:ext cx="3975100" cy="4525963"/>
          </a:xfrm>
          <a:effectLst>
            <a:outerShdw blurRad="292100" dist="139700" dir="2700000" algn="tl" rotWithShape="0">
              <a:srgbClr val="333333">
                <a:alpha val="64998"/>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r>
              <a:rPr lang="en-US" altLang="en-US" dirty="0"/>
              <a:t>Education and awareness: Work with tenants</a:t>
            </a:r>
          </a:p>
        </p:txBody>
      </p:sp>
      <p:sp>
        <p:nvSpPr>
          <p:cNvPr id="84994" name="Content Placeholder 2"/>
          <p:cNvSpPr>
            <a:spLocks noGrp="1"/>
          </p:cNvSpPr>
          <p:nvPr>
            <p:ph idx="1"/>
          </p:nvPr>
        </p:nvSpPr>
        <p:spPr>
          <a:xfrm>
            <a:off x="304800" y="1600200"/>
            <a:ext cx="5257800" cy="5029200"/>
          </a:xfrm>
        </p:spPr>
        <p:txBody>
          <a:bodyPr>
            <a:normAutofit lnSpcReduction="10000"/>
          </a:bodyPr>
          <a:lstStyle/>
          <a:p>
            <a:pPr>
              <a:buBlip>
                <a:blip r:embed="rId3"/>
              </a:buBlip>
            </a:pPr>
            <a:r>
              <a:rPr lang="en-US" altLang="en-US" sz="2400" dirty="0">
                <a:solidFill>
                  <a:srgbClr val="800000"/>
                </a:solidFill>
              </a:rPr>
              <a:t>Key</a:t>
            </a:r>
            <a:r>
              <a:rPr lang="en-US" altLang="en-US" sz="2400" dirty="0"/>
              <a:t> </a:t>
            </a:r>
            <a:r>
              <a:rPr lang="en-US" altLang="en-US" sz="2400" dirty="0">
                <a:solidFill>
                  <a:srgbClr val="993300"/>
                </a:solidFill>
              </a:rPr>
              <a:t>Messages:</a:t>
            </a:r>
          </a:p>
          <a:p>
            <a:pPr lvl="1" indent="-342900">
              <a:buBlip>
                <a:blip r:embed="rId3"/>
              </a:buBlip>
            </a:pPr>
            <a:r>
              <a:rPr lang="en-US" altLang="en-US" sz="2000" dirty="0">
                <a:solidFill>
                  <a:srgbClr val="993300"/>
                </a:solidFill>
              </a:rPr>
              <a:t> </a:t>
            </a:r>
            <a:r>
              <a:rPr lang="en-US" altLang="en-US" sz="2000" b="1" dirty="0">
                <a:solidFill>
                  <a:srgbClr val="993300"/>
                </a:solidFill>
              </a:rPr>
              <a:t>Inspect, report, don’t self-treat, don’t throw out furniture or pick up discarded furniture, launder bedding regularly, and vacuum</a:t>
            </a:r>
          </a:p>
          <a:p>
            <a:pPr>
              <a:buBlip>
                <a:blip r:embed="rId3"/>
              </a:buBlip>
            </a:pPr>
            <a:r>
              <a:rPr lang="en-US" altLang="en-US" dirty="0"/>
              <a:t>Classes - Keep it simple.</a:t>
            </a:r>
          </a:p>
          <a:p>
            <a:pPr>
              <a:buBlip>
                <a:blip r:embed="rId3"/>
              </a:buBlip>
            </a:pPr>
            <a:r>
              <a:rPr lang="en-US" altLang="en-US" dirty="0"/>
              <a:t>Posters and brochures –  </a:t>
            </a:r>
            <a:r>
              <a:rPr lang="en-US" altLang="en-US" sz="2400" dirty="0"/>
              <a:t>help ID and encourage reporting</a:t>
            </a:r>
          </a:p>
          <a:p>
            <a:pPr>
              <a:buBlip>
                <a:blip r:embed="rId3"/>
              </a:buBlip>
            </a:pPr>
            <a:r>
              <a:rPr lang="en-US" altLang="en-US" dirty="0"/>
              <a:t>One-on-one intervention – </a:t>
            </a:r>
            <a:r>
              <a:rPr lang="en-US" altLang="en-US" sz="2400" dirty="0"/>
              <a:t>when needed</a:t>
            </a:r>
            <a:endParaRPr lang="en-US" altLang="en-US" sz="3600" dirty="0">
              <a:solidFill>
                <a:srgbClr val="800000"/>
              </a:solidFill>
            </a:endParaRPr>
          </a:p>
          <a:p>
            <a:pPr marL="0" indent="0">
              <a:buNone/>
            </a:pPr>
            <a:endParaRPr lang="en-US" altLang="en-US" sz="1600" dirty="0">
              <a:solidFill>
                <a:srgbClr val="800000"/>
              </a:solidFill>
            </a:endParaRPr>
          </a:p>
          <a:p>
            <a:pPr marL="0" indent="0">
              <a:buNone/>
            </a:pPr>
            <a:r>
              <a:rPr lang="en-US" altLang="en-US" sz="1600" dirty="0">
                <a:solidFill>
                  <a:srgbClr val="800000"/>
                </a:solidFill>
              </a:rPr>
              <a:t>*Your </a:t>
            </a:r>
            <a:r>
              <a:rPr lang="en-US" altLang="en-US" sz="1600" dirty="0" err="1">
                <a:solidFill>
                  <a:srgbClr val="800000"/>
                </a:solidFill>
              </a:rPr>
              <a:t>StopPests</a:t>
            </a:r>
            <a:r>
              <a:rPr lang="en-US" altLang="en-US" sz="1600" dirty="0">
                <a:solidFill>
                  <a:srgbClr val="800000"/>
                </a:solidFill>
              </a:rPr>
              <a:t> consultant can provide you with good resources and materials for residents</a:t>
            </a:r>
            <a:endParaRPr lang="en-US" altLang="en-US" sz="1100" dirty="0"/>
          </a:p>
        </p:txBody>
      </p:sp>
      <p:sp>
        <p:nvSpPr>
          <p:cNvPr id="849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8A46D048-32F2-E649-9734-8E667C6FED8E}" type="slidenum">
              <a:rPr lang="en-US" altLang="en-US" sz="1400"/>
              <a:pPr>
                <a:lnSpc>
                  <a:spcPct val="100000"/>
                </a:lnSpc>
                <a:spcBef>
                  <a:spcPct val="0"/>
                </a:spcBef>
                <a:buSzTx/>
                <a:buFontTx/>
                <a:buNone/>
              </a:pPr>
              <a:t>31</a:t>
            </a:fld>
            <a:endParaRPr lang="en-US" altLang="en-US" sz="1400"/>
          </a:p>
        </p:txBody>
      </p:sp>
      <p:pic>
        <p:nvPicPr>
          <p:cNvPr id="91140" name="Picture 4" descr="Untitled.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0200" y="1752600"/>
            <a:ext cx="3660775" cy="2743200"/>
          </a:xfrm>
          <a:prstGeom prst="rect">
            <a:avLst/>
          </a:prstGeom>
          <a:noFill/>
          <a:ln>
            <a:noFill/>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Box 6"/>
          <p:cNvSpPr txBox="1">
            <a:spLocks noChangeArrowheads="1"/>
          </p:cNvSpPr>
          <p:nvPr/>
        </p:nvSpPr>
        <p:spPr bwMode="auto">
          <a:xfrm>
            <a:off x="5715000" y="4800600"/>
            <a:ext cx="3200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pPr>
            <a:r>
              <a:rPr lang="en-US" altLang="en-US" sz="1200" dirty="0">
                <a:ea typeface="ＭＳ Ｐゴシック" charset="-128"/>
              </a:rPr>
              <a:t>New York State IPM Program created picture-based, step-by-step bed bug management instructions in English and Spanish for residents. </a:t>
            </a:r>
            <a:r>
              <a:rPr lang="en-US" altLang="en-US" sz="1200" dirty="0" err="1">
                <a:ea typeface="ＭＳ Ｐゴシック" charset="-128"/>
              </a:rPr>
              <a:t>www.nysipm.cornell.edu</a:t>
            </a:r>
            <a:endParaRPr lang="en-US" altLang="en-US" sz="1200" dirty="0">
              <a:ea typeface="ＭＳ Ｐゴシック"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pPr algn="ctr"/>
            <a:r>
              <a:rPr lang="en-US" altLang="en-US" sz="4800"/>
              <a:t>Work with tenants</a:t>
            </a:r>
          </a:p>
        </p:txBody>
      </p:sp>
      <p:sp>
        <p:nvSpPr>
          <p:cNvPr id="86018" name="Content Placeholder 2"/>
          <p:cNvSpPr txBox="1">
            <a:spLocks/>
          </p:cNvSpPr>
          <p:nvPr/>
        </p:nvSpPr>
        <p:spPr bwMode="auto">
          <a:xfrm>
            <a:off x="914400" y="1644650"/>
            <a:ext cx="815498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r>
              <a:rPr lang="en-US" altLang="en-US" sz="2400" dirty="0"/>
              <a:t>Clutter is the biggest customer-oriented challenge in treating bed bugs</a:t>
            </a:r>
          </a:p>
          <a:p>
            <a:r>
              <a:rPr lang="en-US" altLang="en-US" sz="2400" dirty="0"/>
              <a:t>See </a:t>
            </a:r>
            <a:r>
              <a:rPr lang="en-US" altLang="en-US" sz="2400" dirty="0" err="1"/>
              <a:t>stoppests.org</a:t>
            </a:r>
            <a:r>
              <a:rPr lang="en-US" altLang="en-US" sz="2400" dirty="0"/>
              <a:t> for resources and training on hoarding intervention </a:t>
            </a:r>
          </a:p>
          <a:p>
            <a:endParaRPr lang="en-US" altLang="en-US" sz="2400" dirty="0"/>
          </a:p>
        </p:txBody>
      </p:sp>
      <p:pic>
        <p:nvPicPr>
          <p:cNvPr id="8294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3136900"/>
            <a:ext cx="6099175" cy="3429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685800" y="304800"/>
            <a:ext cx="8458200" cy="990600"/>
          </a:xfrm>
        </p:spPr>
        <p:txBody>
          <a:bodyPr>
            <a:normAutofit fontScale="90000"/>
          </a:bodyPr>
          <a:lstStyle/>
          <a:p>
            <a:r>
              <a:rPr lang="en-US" altLang="en-US" dirty="0"/>
              <a:t>Clutter image rating scale </a:t>
            </a:r>
            <a:r>
              <a:rPr lang="en-US" altLang="en-US" sz="1800" dirty="0"/>
              <a:t>found in </a:t>
            </a:r>
            <a:r>
              <a:rPr lang="en-US" altLang="en-US" sz="2800" u="sng" dirty="0"/>
              <a:t>Compulsive Hoarding and Acquiring Workbook</a:t>
            </a:r>
          </a:p>
        </p:txBody>
      </p:sp>
      <p:sp>
        <p:nvSpPr>
          <p:cNvPr id="88068" name="Content Placeholder 2"/>
          <p:cNvSpPr>
            <a:spLocks noGrp="1"/>
          </p:cNvSpPr>
          <p:nvPr>
            <p:ph idx="1"/>
          </p:nvPr>
        </p:nvSpPr>
        <p:spPr>
          <a:xfrm>
            <a:off x="685800" y="1905000"/>
            <a:ext cx="7772400" cy="1828800"/>
          </a:xfrm>
        </p:spPr>
        <p:txBody>
          <a:bodyPr/>
          <a:lstStyle/>
          <a:p>
            <a:pPr marL="0" indent="0" algn="ctr">
              <a:buNone/>
            </a:pPr>
            <a:r>
              <a:rPr lang="en-US" altLang="en-US" dirty="0"/>
              <a:t>If preparation is required, communicate expectations to the resident using a visual rating scale</a:t>
            </a:r>
          </a:p>
          <a:p>
            <a:pPr lvl="1"/>
            <a:endParaRPr lang="en-US" altLang="en-US" dirty="0"/>
          </a:p>
        </p:txBody>
      </p:sp>
      <p:sp>
        <p:nvSpPr>
          <p:cNvPr id="880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AB7DC9F-8816-5249-B515-512A714B38C1}" type="slidenum">
              <a:rPr lang="en-US" altLang="en-US" sz="1400"/>
              <a:pPr>
                <a:lnSpc>
                  <a:spcPct val="100000"/>
                </a:lnSpc>
                <a:spcBef>
                  <a:spcPct val="0"/>
                </a:spcBef>
                <a:buSzTx/>
                <a:buFontTx/>
                <a:buNone/>
              </a:pPr>
              <a:t>33</a:t>
            </a:fld>
            <a:endParaRPr lang="en-US" altLang="en-US" sz="1400"/>
          </a:p>
        </p:txBody>
      </p:sp>
      <p:pic>
        <p:nvPicPr>
          <p:cNvPr id="88067" name="Picture 5" descr="CIR Bedroom.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9600" y="3733800"/>
            <a:ext cx="83820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3" y="76200"/>
            <a:ext cx="8540750" cy="1500188"/>
          </a:xfrm>
        </p:spPr>
        <p:txBody>
          <a:bodyPr>
            <a:normAutofit fontScale="90000"/>
          </a:bodyPr>
          <a:lstStyle/>
          <a:p>
            <a:pPr eaLnBrk="1" hangingPunct="1">
              <a:defRPr/>
            </a:pPr>
            <a:r>
              <a:rPr lang="en-US" sz="4800" dirty="0"/>
              <a:t>Consider resident capabilities and preparation options</a:t>
            </a:r>
          </a:p>
        </p:txBody>
      </p:sp>
      <p:sp>
        <p:nvSpPr>
          <p:cNvPr id="3" name="Content Placeholder 2"/>
          <p:cNvSpPr>
            <a:spLocks noGrp="1"/>
          </p:cNvSpPr>
          <p:nvPr>
            <p:ph sz="half" idx="1"/>
          </p:nvPr>
        </p:nvSpPr>
        <p:spPr>
          <a:xfrm>
            <a:off x="481013" y="1689100"/>
            <a:ext cx="4518025" cy="4559300"/>
          </a:xfrm>
        </p:spPr>
        <p:txBody>
          <a:bodyPr>
            <a:normAutofit lnSpcReduction="10000"/>
          </a:bodyPr>
          <a:lstStyle/>
          <a:p>
            <a:pPr eaLnBrk="1" hangingPunct="1">
              <a:buBlip>
                <a:blip r:embed="rId3"/>
              </a:buBlip>
            </a:pPr>
            <a:r>
              <a:rPr lang="en-US" altLang="en-US" sz="3200" dirty="0"/>
              <a:t>Minimal prep is preferred</a:t>
            </a:r>
          </a:p>
          <a:p>
            <a:pPr lvl="1" eaLnBrk="1" hangingPunct="1">
              <a:buBlip>
                <a:blip r:embed="rId3"/>
              </a:buBlip>
            </a:pPr>
            <a:r>
              <a:rPr lang="en-US" altLang="en-US" sz="2800" dirty="0"/>
              <a:t>avoid moving furniture and bed bugs</a:t>
            </a:r>
          </a:p>
          <a:p>
            <a:pPr lvl="1" eaLnBrk="1" hangingPunct="1">
              <a:buBlip>
                <a:blip r:embed="rId3"/>
              </a:buBlip>
            </a:pPr>
            <a:r>
              <a:rPr lang="en-US" altLang="en-US" sz="2800" dirty="0"/>
              <a:t>low and moderate infestations = less prep </a:t>
            </a:r>
          </a:p>
          <a:p>
            <a:pPr lvl="1" eaLnBrk="1" hangingPunct="1">
              <a:buBlip>
                <a:blip r:embed="rId3"/>
              </a:buBlip>
            </a:pPr>
            <a:r>
              <a:rPr lang="en-US" altLang="en-US" sz="2800" dirty="0"/>
              <a:t>PMP guides customers on how to handle clothing, curtains, etc. </a:t>
            </a:r>
            <a:r>
              <a:rPr lang="en-US" altLang="en-US" sz="2800" b="1" i="1" dirty="0"/>
              <a:t>after first inspection</a:t>
            </a:r>
          </a:p>
          <a:p>
            <a:pPr lvl="1" eaLnBrk="1" hangingPunct="1"/>
            <a:endParaRPr lang="en-US" altLang="en-US" sz="2400" dirty="0">
              <a:solidFill>
                <a:srgbClr val="993300"/>
              </a:solidFill>
            </a:endParaRPr>
          </a:p>
        </p:txBody>
      </p:sp>
      <p:pic>
        <p:nvPicPr>
          <p:cNvPr id="6" name="Picture 5" descr="IMG_6127.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40313" y="1676400"/>
            <a:ext cx="3962400" cy="4953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pPr eaLnBrk="1" hangingPunct="1"/>
            <a:r>
              <a:rPr lang="en-US" altLang="en-US"/>
              <a:t>Who is responsible?</a:t>
            </a:r>
          </a:p>
        </p:txBody>
      </p:sp>
      <p:sp>
        <p:nvSpPr>
          <p:cNvPr id="94210" name="Content Placeholder 2"/>
          <p:cNvSpPr>
            <a:spLocks noGrp="1"/>
          </p:cNvSpPr>
          <p:nvPr>
            <p:ph idx="1"/>
          </p:nvPr>
        </p:nvSpPr>
        <p:spPr>
          <a:xfrm>
            <a:off x="76200" y="1714500"/>
            <a:ext cx="8839200" cy="2744788"/>
          </a:xfrm>
        </p:spPr>
        <p:txBody>
          <a:bodyPr>
            <a:normAutofit/>
          </a:bodyPr>
          <a:lstStyle/>
          <a:p>
            <a:pPr eaLnBrk="1" hangingPunct="1">
              <a:buBlip>
                <a:blip r:embed="rId3"/>
              </a:buBlip>
            </a:pPr>
            <a:r>
              <a:rPr lang="en-US" altLang="en-US" sz="2800" dirty="0"/>
              <a:t>Assign realistic preparation responsibilities, taking into consideration the disabilities and financial, and physical limitations of those involved</a:t>
            </a:r>
          </a:p>
          <a:p>
            <a:pPr eaLnBrk="1" hangingPunct="1">
              <a:buBlip>
                <a:blip r:embed="rId3"/>
              </a:buBlip>
            </a:pPr>
            <a:r>
              <a:rPr lang="en-US" altLang="en-US" sz="2800" dirty="0"/>
              <a:t>Instructions are ideally carried out by resident</a:t>
            </a:r>
          </a:p>
          <a:p>
            <a:pPr eaLnBrk="1" hangingPunct="1">
              <a:buFontTx/>
              <a:buChar char="•"/>
            </a:pPr>
            <a:endParaRPr lang="en-US" altLang="en-US" sz="2800" dirty="0"/>
          </a:p>
          <a:p>
            <a:pPr eaLnBrk="1" hangingPunct="1">
              <a:buFontTx/>
              <a:buNone/>
            </a:pPr>
            <a:endParaRPr lang="en-US" altLang="en-US" sz="2800" dirty="0"/>
          </a:p>
        </p:txBody>
      </p:sp>
      <p:sp>
        <p:nvSpPr>
          <p:cNvPr id="94213" name="Rectangle 6"/>
          <p:cNvSpPr>
            <a:spLocks noGrp="1" noChangeArrowheads="1"/>
          </p:cNvSpPr>
          <p:nvPr>
            <p:ph type="sldNum" sz="quarter" idx="12"/>
          </p:nvPr>
        </p:nvSpPr>
        <p:spPr>
          <a:xfrm>
            <a:off x="7467600" y="6400800"/>
            <a:ext cx="1676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13D03719-0F5B-0646-9D8F-1A50ABF87423}" type="slidenum">
              <a:rPr lang="en-US" altLang="en-US" sz="1400"/>
              <a:pPr>
                <a:lnSpc>
                  <a:spcPct val="100000"/>
                </a:lnSpc>
                <a:spcBef>
                  <a:spcPct val="0"/>
                </a:spcBef>
                <a:buSzTx/>
                <a:buFontTx/>
                <a:buNone/>
              </a:pPr>
              <a:t>35</a:t>
            </a:fld>
            <a:endParaRPr lang="en-US" altLang="en-US" sz="1400" dirty="0"/>
          </a:p>
        </p:txBody>
      </p:sp>
      <p:sp>
        <p:nvSpPr>
          <p:cNvPr id="67588" name="TextBox 3"/>
          <p:cNvSpPr txBox="1">
            <a:spLocks noChangeArrowheads="1"/>
          </p:cNvSpPr>
          <p:nvPr/>
        </p:nvSpPr>
        <p:spPr bwMode="auto">
          <a:xfrm>
            <a:off x="495299" y="3810000"/>
            <a:ext cx="4090988" cy="2308225"/>
          </a:xfrm>
          <a:prstGeom prst="rect">
            <a:avLst/>
          </a:prstGeom>
          <a:noFill/>
          <a:ln w="9525">
            <a:noFill/>
            <a:miter lim="800000"/>
            <a:headEnd/>
            <a:tailEnd/>
          </a:ln>
        </p:spPr>
        <p:txBody>
          <a:bodyPr>
            <a:spAutoFit/>
          </a:bodyPr>
          <a:lstStyle/>
          <a:p>
            <a:pPr eaLnBrk="1" hangingPunct="1">
              <a:defRPr/>
            </a:pPr>
            <a:r>
              <a:rPr lang="en-US" u="sng" dirty="0">
                <a:latin typeface="+mn-lt"/>
                <a:ea typeface="+mn-ea"/>
              </a:rPr>
              <a:t>If they are unable</a:t>
            </a:r>
          </a:p>
          <a:p>
            <a:pPr eaLnBrk="1" hangingPunct="1">
              <a:defRPr/>
            </a:pPr>
            <a:r>
              <a:rPr lang="en-US" dirty="0">
                <a:latin typeface="+mn-lt"/>
                <a:ea typeface="+mn-ea"/>
              </a:rPr>
              <a:t>Family &amp; friends</a:t>
            </a:r>
          </a:p>
          <a:p>
            <a:pPr eaLnBrk="1" hangingPunct="1">
              <a:defRPr/>
            </a:pPr>
            <a:r>
              <a:rPr lang="en-US" dirty="0">
                <a:latin typeface="+mn-lt"/>
                <a:ea typeface="+mn-ea"/>
              </a:rPr>
              <a:t>Building staff</a:t>
            </a:r>
          </a:p>
          <a:p>
            <a:pPr eaLnBrk="1" hangingPunct="1">
              <a:defRPr/>
            </a:pPr>
            <a:r>
              <a:rPr lang="en-US" dirty="0">
                <a:latin typeface="+mn-lt"/>
                <a:ea typeface="+mn-ea"/>
              </a:rPr>
              <a:t>Aides</a:t>
            </a:r>
          </a:p>
          <a:p>
            <a:pPr eaLnBrk="1" hangingPunct="1">
              <a:defRPr/>
            </a:pPr>
            <a:r>
              <a:rPr lang="en-US" dirty="0">
                <a:latin typeface="+mn-lt"/>
                <a:ea typeface="+mn-ea"/>
              </a:rPr>
              <a:t>Nonprofit groups</a:t>
            </a:r>
          </a:p>
          <a:p>
            <a:pPr eaLnBrk="1" hangingPunct="1">
              <a:defRPr/>
            </a:pPr>
            <a:r>
              <a:rPr lang="en-US" dirty="0">
                <a:latin typeface="+mn-lt"/>
                <a:ea typeface="+mn-ea"/>
              </a:rPr>
              <a:t>Contracted companies</a:t>
            </a:r>
          </a:p>
        </p:txBody>
      </p:sp>
      <p:sp>
        <p:nvSpPr>
          <p:cNvPr id="67589" name="TextBox 4"/>
          <p:cNvSpPr txBox="1">
            <a:spLocks noChangeArrowheads="1"/>
          </p:cNvSpPr>
          <p:nvPr/>
        </p:nvSpPr>
        <p:spPr bwMode="auto">
          <a:xfrm>
            <a:off x="4171951" y="3843337"/>
            <a:ext cx="4724399" cy="2492990"/>
          </a:xfrm>
          <a:prstGeom prst="rect">
            <a:avLst/>
          </a:prstGeom>
          <a:noFill/>
          <a:ln w="9525">
            <a:noFill/>
            <a:miter lim="800000"/>
            <a:headEnd/>
            <a:tailEnd/>
          </a:ln>
        </p:spPr>
        <p:txBody>
          <a:bodyPr wrap="square">
            <a:spAutoFit/>
          </a:bodyPr>
          <a:lstStyle/>
          <a:p>
            <a:pPr eaLnBrk="1" hangingPunct="1">
              <a:defRPr/>
            </a:pPr>
            <a:r>
              <a:rPr lang="en-US" u="sng" dirty="0">
                <a:latin typeface="+mn-lt"/>
                <a:ea typeface="+mn-ea"/>
              </a:rPr>
              <a:t>If they are unwilling</a:t>
            </a:r>
          </a:p>
          <a:p>
            <a:pPr eaLnBrk="1" hangingPunct="1">
              <a:defRPr/>
            </a:pPr>
            <a:r>
              <a:rPr lang="en-US" dirty="0">
                <a:latin typeface="+mn-lt"/>
                <a:ea typeface="+mn-ea"/>
              </a:rPr>
              <a:t>Fall back on lease, job description, or other existing formal agreement</a:t>
            </a:r>
          </a:p>
          <a:p>
            <a:pPr eaLnBrk="1" hangingPunct="1">
              <a:defRPr/>
            </a:pPr>
            <a:r>
              <a:rPr lang="en-US" dirty="0">
                <a:solidFill>
                  <a:srgbClr val="800000"/>
                </a:solidFill>
                <a:latin typeface="+mn-lt"/>
                <a:ea typeface="+mn-ea"/>
              </a:rPr>
              <a:t>*</a:t>
            </a:r>
            <a:r>
              <a:rPr lang="en-US" sz="1800" b="1" dirty="0">
                <a:solidFill>
                  <a:srgbClr val="800000"/>
                </a:solidFill>
                <a:latin typeface="+mn-lt"/>
                <a:ea typeface="+mn-ea"/>
              </a:rPr>
              <a:t>Talk to your </a:t>
            </a:r>
            <a:r>
              <a:rPr lang="en-US" sz="1800" b="1" dirty="0" err="1">
                <a:solidFill>
                  <a:srgbClr val="800000"/>
                </a:solidFill>
                <a:latin typeface="+mn-lt"/>
                <a:ea typeface="+mn-ea"/>
              </a:rPr>
              <a:t>StopPests</a:t>
            </a:r>
            <a:r>
              <a:rPr lang="en-US" sz="1800" b="1" dirty="0">
                <a:solidFill>
                  <a:srgbClr val="800000"/>
                </a:solidFill>
                <a:latin typeface="+mn-lt"/>
                <a:ea typeface="+mn-ea"/>
              </a:rPr>
              <a:t> consultant for guidance on preparation and working with residents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altLang="en-US"/>
              <a:t>Encourage a community response</a:t>
            </a:r>
          </a:p>
        </p:txBody>
      </p:sp>
      <p:sp>
        <p:nvSpPr>
          <p:cNvPr id="92162" name="Content Placeholder 2"/>
          <p:cNvSpPr>
            <a:spLocks noGrp="1"/>
          </p:cNvSpPr>
          <p:nvPr>
            <p:ph idx="1"/>
          </p:nvPr>
        </p:nvSpPr>
        <p:spPr>
          <a:xfrm>
            <a:off x="152400" y="1828800"/>
            <a:ext cx="6096000" cy="4572000"/>
          </a:xfrm>
        </p:spPr>
        <p:txBody>
          <a:bodyPr/>
          <a:lstStyle/>
          <a:p>
            <a:pPr>
              <a:buBlip>
                <a:blip r:embed="rId3"/>
              </a:buBlip>
            </a:pPr>
            <a:r>
              <a:rPr lang="en-US" altLang="en-US" dirty="0"/>
              <a:t>Educate everyone</a:t>
            </a:r>
          </a:p>
          <a:p>
            <a:pPr>
              <a:buBlip>
                <a:blip r:embed="rId3"/>
              </a:buBlip>
            </a:pPr>
            <a:r>
              <a:rPr lang="en-US" altLang="en-US" dirty="0"/>
              <a:t>Destroy discarded items</a:t>
            </a:r>
          </a:p>
          <a:p>
            <a:pPr>
              <a:buBlip>
                <a:blip r:embed="rId3"/>
              </a:buBlip>
            </a:pPr>
            <a:r>
              <a:rPr lang="en-US" altLang="en-US" dirty="0"/>
              <a:t>PHA could take the financial burden off of residents by providing</a:t>
            </a:r>
          </a:p>
          <a:p>
            <a:pPr lvl="1">
              <a:buBlip>
                <a:blip r:embed="rId3"/>
              </a:buBlip>
            </a:pPr>
            <a:r>
              <a:rPr lang="en-US" altLang="en-US" dirty="0"/>
              <a:t>mattress encasements</a:t>
            </a:r>
          </a:p>
          <a:p>
            <a:pPr lvl="1">
              <a:buBlip>
                <a:blip r:embed="rId3"/>
              </a:buBlip>
            </a:pPr>
            <a:r>
              <a:rPr lang="en-US" altLang="en-US" dirty="0"/>
              <a:t>monitors </a:t>
            </a:r>
          </a:p>
          <a:p>
            <a:pPr lvl="1">
              <a:buBlip>
                <a:blip r:embed="rId3"/>
              </a:buBlip>
            </a:pPr>
            <a:r>
              <a:rPr lang="en-US" altLang="en-US" dirty="0"/>
              <a:t>proper furniture removal (if needed)</a:t>
            </a:r>
          </a:p>
          <a:p>
            <a:endParaRPr lang="en-US" altLang="en-US" dirty="0"/>
          </a:p>
        </p:txBody>
      </p:sp>
      <p:sp>
        <p:nvSpPr>
          <p:cNvPr id="921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2151E138-6781-504B-980D-2BEB4380773C}" type="slidenum">
              <a:rPr lang="en-US" altLang="en-US" sz="1400"/>
              <a:pPr>
                <a:lnSpc>
                  <a:spcPct val="100000"/>
                </a:lnSpc>
                <a:spcBef>
                  <a:spcPct val="0"/>
                </a:spcBef>
                <a:buSzTx/>
                <a:buFontTx/>
                <a:buNone/>
              </a:pPr>
              <a:t>36</a:t>
            </a:fld>
            <a:endParaRPr lang="en-US" altLang="en-US" sz="1400"/>
          </a:p>
        </p:txBody>
      </p:sp>
      <p:pic>
        <p:nvPicPr>
          <p:cNvPr id="5" name="Picture 4" descr="Screen Shot 2017-03-06 at 7.37.24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38800" y="1828800"/>
            <a:ext cx="3352800" cy="399109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tLang="en-US"/>
              <a:t>Know your treatment options</a:t>
            </a:r>
          </a:p>
        </p:txBody>
      </p:sp>
      <p:sp>
        <p:nvSpPr>
          <p:cNvPr id="96258" name="Content Placeholder 2"/>
          <p:cNvSpPr>
            <a:spLocks noGrp="1"/>
          </p:cNvSpPr>
          <p:nvPr>
            <p:ph idx="1"/>
          </p:nvPr>
        </p:nvSpPr>
        <p:spPr>
          <a:xfrm>
            <a:off x="5257800" y="1828800"/>
            <a:ext cx="3886200" cy="5029200"/>
          </a:xfrm>
        </p:spPr>
        <p:txBody>
          <a:bodyPr/>
          <a:lstStyle/>
          <a:p>
            <a:pPr>
              <a:buBlip>
                <a:blip r:embed="rId3"/>
              </a:buBlip>
            </a:pPr>
            <a:r>
              <a:rPr lang="en-US" altLang="en-US" dirty="0"/>
              <a:t>Heat</a:t>
            </a:r>
          </a:p>
          <a:p>
            <a:pPr lvl="1">
              <a:buBlip>
                <a:blip r:embed="rId3"/>
              </a:buBlip>
            </a:pPr>
            <a:r>
              <a:rPr lang="en-US" altLang="en-US" dirty="0"/>
              <a:t>Clothes dryer</a:t>
            </a:r>
          </a:p>
          <a:p>
            <a:pPr lvl="1">
              <a:buBlip>
                <a:blip r:embed="rId3"/>
              </a:buBlip>
            </a:pPr>
            <a:r>
              <a:rPr lang="en-US" altLang="en-US" dirty="0"/>
              <a:t>Steam</a:t>
            </a:r>
          </a:p>
          <a:p>
            <a:pPr lvl="1">
              <a:buBlip>
                <a:blip r:embed="rId3"/>
              </a:buBlip>
            </a:pPr>
            <a:r>
              <a:rPr lang="en-US" altLang="en-US" dirty="0"/>
              <a:t>Container</a:t>
            </a:r>
          </a:p>
          <a:p>
            <a:pPr lvl="1">
              <a:buBlip>
                <a:blip r:embed="rId3"/>
              </a:buBlip>
            </a:pPr>
            <a:r>
              <a:rPr lang="en-US" altLang="en-US" dirty="0"/>
              <a:t>Whole unit</a:t>
            </a:r>
          </a:p>
          <a:p>
            <a:pPr>
              <a:buBlip>
                <a:blip r:embed="rId3"/>
              </a:buBlip>
            </a:pPr>
            <a:r>
              <a:rPr lang="en-US" altLang="en-US" dirty="0"/>
              <a:t>Pesticides</a:t>
            </a:r>
          </a:p>
          <a:p>
            <a:pPr lvl="1">
              <a:buBlip>
                <a:blip r:embed="rId3"/>
              </a:buBlip>
            </a:pPr>
            <a:r>
              <a:rPr lang="en-US" altLang="en-US" dirty="0"/>
              <a:t>Spray</a:t>
            </a:r>
          </a:p>
          <a:p>
            <a:pPr lvl="1">
              <a:buBlip>
                <a:blip r:embed="rId3"/>
              </a:buBlip>
            </a:pPr>
            <a:r>
              <a:rPr lang="en-US" altLang="en-US" dirty="0"/>
              <a:t>Dust</a:t>
            </a:r>
          </a:p>
          <a:p>
            <a:pPr lvl="1">
              <a:buBlip>
                <a:blip r:embed="rId3"/>
              </a:buBlip>
            </a:pPr>
            <a:r>
              <a:rPr lang="en-US" altLang="en-US" dirty="0"/>
              <a:t>Fumigation</a:t>
            </a:r>
          </a:p>
        </p:txBody>
      </p:sp>
      <p:sp>
        <p:nvSpPr>
          <p:cNvPr id="962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97BF2B43-6BE0-1D45-89A1-5705FF39F031}" type="slidenum">
              <a:rPr lang="en-US" altLang="en-US" sz="1400"/>
              <a:pPr>
                <a:lnSpc>
                  <a:spcPct val="100000"/>
                </a:lnSpc>
                <a:spcBef>
                  <a:spcPct val="0"/>
                </a:spcBef>
                <a:buSzTx/>
                <a:buFontTx/>
                <a:buNone/>
              </a:pPr>
              <a:t>37</a:t>
            </a:fld>
            <a:endParaRPr lang="en-US" altLang="en-US" sz="1400" dirty="0"/>
          </a:p>
        </p:txBody>
      </p:sp>
      <p:sp>
        <p:nvSpPr>
          <p:cNvPr id="96260" name="Content Placeholder 2"/>
          <p:cNvSpPr txBox="1">
            <a:spLocks/>
          </p:cNvSpPr>
          <p:nvPr/>
        </p:nvSpPr>
        <p:spPr bwMode="auto">
          <a:xfrm>
            <a:off x="228600" y="1828800"/>
            <a:ext cx="5638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SzPct val="80000"/>
              <a:buBlip>
                <a:blip r:embed="rId4"/>
              </a:buBlip>
              <a:defRPr sz="3200">
                <a:solidFill>
                  <a:schemeClr val="tx1"/>
                </a:solidFill>
                <a:latin typeface="Arial" charset="0"/>
                <a:ea typeface="Osaka" charset="-128"/>
              </a:defRPr>
            </a:lvl1pPr>
            <a:lvl2pPr marL="800100" indent="-34290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buBlip>
                <a:blip r:embed="rId3"/>
              </a:buBlip>
            </a:pPr>
            <a:r>
              <a:rPr lang="en-US" altLang="en-US" dirty="0"/>
              <a:t>Vacuuming</a:t>
            </a:r>
          </a:p>
          <a:p>
            <a:pPr>
              <a:buBlip>
                <a:blip r:embed="rId3"/>
              </a:buBlip>
            </a:pPr>
            <a:r>
              <a:rPr lang="en-US" altLang="en-US" dirty="0"/>
              <a:t>Isolation</a:t>
            </a:r>
          </a:p>
          <a:p>
            <a:pPr lvl="1">
              <a:lnSpc>
                <a:spcPct val="90000"/>
              </a:lnSpc>
              <a:spcBef>
                <a:spcPct val="30000"/>
              </a:spcBef>
              <a:buSzPct val="90000"/>
              <a:buBlip>
                <a:blip r:embed="rId3"/>
              </a:buBlip>
            </a:pPr>
            <a:r>
              <a:rPr lang="en-US" altLang="en-US" dirty="0"/>
              <a:t>Encasements</a:t>
            </a:r>
          </a:p>
          <a:p>
            <a:pPr lvl="1">
              <a:lnSpc>
                <a:spcPct val="90000"/>
              </a:lnSpc>
              <a:spcBef>
                <a:spcPct val="30000"/>
              </a:spcBef>
              <a:buSzPct val="90000"/>
              <a:buBlip>
                <a:blip r:embed="rId3"/>
              </a:buBlip>
            </a:pPr>
            <a:r>
              <a:rPr lang="en-US" altLang="en-US" dirty="0"/>
              <a:t>Clear bags</a:t>
            </a:r>
          </a:p>
          <a:p>
            <a:pPr lvl="1">
              <a:lnSpc>
                <a:spcPct val="90000"/>
              </a:lnSpc>
              <a:spcBef>
                <a:spcPct val="30000"/>
              </a:spcBef>
              <a:buSzPct val="90000"/>
              <a:buBlip>
                <a:blip r:embed="rId3"/>
              </a:buBlip>
            </a:pPr>
            <a:r>
              <a:rPr lang="en-US" altLang="en-US" dirty="0"/>
              <a:t>Closed plastic containers</a:t>
            </a:r>
          </a:p>
          <a:p>
            <a:pPr lvl="1">
              <a:lnSpc>
                <a:spcPct val="90000"/>
              </a:lnSpc>
              <a:spcBef>
                <a:spcPct val="30000"/>
              </a:spcBef>
              <a:buSzPct val="90000"/>
              <a:buBlip>
                <a:blip r:embed="rId3"/>
              </a:buBlip>
            </a:pPr>
            <a:r>
              <a:rPr lang="en-US" altLang="en-US" dirty="0"/>
              <a:t>Make the bed an island</a:t>
            </a:r>
          </a:p>
          <a:p>
            <a:pPr>
              <a:buBlip>
                <a:blip r:embed="rId3"/>
              </a:buBlip>
            </a:pPr>
            <a:r>
              <a:rPr lang="en-US" altLang="en-US" dirty="0"/>
              <a:t>Freezing</a:t>
            </a:r>
            <a:r>
              <a:rPr lang="en-US" altLang="en-US" dirty="0">
                <a:solidFill>
                  <a:srgbClr val="800000"/>
                </a:solidFill>
              </a:rPr>
              <a:t>*</a:t>
            </a:r>
            <a:r>
              <a:rPr lang="en-US" altLang="en-US" sz="2800" baseline="30000" dirty="0">
                <a:solidFill>
                  <a:srgbClr val="800000"/>
                </a:solidFill>
              </a:rPr>
              <a:t>not</a:t>
            </a:r>
            <a:r>
              <a:rPr lang="en-US" altLang="en-US" sz="2800" dirty="0">
                <a:solidFill>
                  <a:srgbClr val="800000"/>
                </a:solidFill>
              </a:rPr>
              <a:t> </a:t>
            </a:r>
            <a:r>
              <a:rPr lang="en-US" altLang="en-US" sz="2800" baseline="30000" dirty="0">
                <a:solidFill>
                  <a:srgbClr val="800000"/>
                </a:solidFill>
              </a:rPr>
              <a:t>as</a:t>
            </a:r>
            <a:r>
              <a:rPr lang="en-US" altLang="en-US" sz="2800" dirty="0">
                <a:solidFill>
                  <a:srgbClr val="800000"/>
                </a:solidFill>
              </a:rPr>
              <a:t> </a:t>
            </a:r>
            <a:r>
              <a:rPr lang="en-US" altLang="en-US" sz="2800" baseline="30000" dirty="0">
                <a:solidFill>
                  <a:srgbClr val="800000"/>
                </a:solidFill>
              </a:rPr>
              <a:t>reliable</a:t>
            </a:r>
            <a:r>
              <a:rPr lang="en-US" altLang="en-US" sz="2800" dirty="0">
                <a:solidFill>
                  <a:srgbClr val="800000"/>
                </a:solidFill>
              </a:rPr>
              <a:t> </a:t>
            </a:r>
            <a:r>
              <a:rPr lang="en-US" altLang="en-US" sz="2800" baseline="30000" dirty="0">
                <a:solidFill>
                  <a:srgbClr val="800000"/>
                </a:solidFill>
              </a:rPr>
              <a:t>as</a:t>
            </a:r>
            <a:r>
              <a:rPr lang="en-US" altLang="en-US" sz="2800" dirty="0">
                <a:solidFill>
                  <a:srgbClr val="800000"/>
                </a:solidFill>
              </a:rPr>
              <a:t> </a:t>
            </a:r>
            <a:r>
              <a:rPr lang="en-US" altLang="en-US" sz="2800" baseline="30000" dirty="0">
                <a:solidFill>
                  <a:srgbClr val="800000"/>
                </a:solidFill>
              </a:rPr>
              <a:t>heat</a:t>
            </a:r>
            <a:endParaRPr lang="en-US" altLang="en-US" dirty="0">
              <a:solidFill>
                <a:srgbClr val="800000"/>
              </a:solidFill>
            </a:endParaRPr>
          </a:p>
          <a:p>
            <a:pPr lvl="1">
              <a:buBlip>
                <a:blip r:embed="rId3"/>
              </a:buBlip>
            </a:pPr>
            <a:r>
              <a:rPr lang="en-US" altLang="en-US" dirty="0"/>
              <a:t>Chest freezer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8"/>
          <p:cNvSpPr>
            <a:spLocks noGrp="1" noChangeArrowheads="1"/>
          </p:cNvSpPr>
          <p:nvPr>
            <p:ph type="ctrTitle"/>
          </p:nvPr>
        </p:nvSpPr>
        <p:spPr>
          <a:xfrm>
            <a:off x="685800" y="51594"/>
            <a:ext cx="7772400" cy="1470025"/>
          </a:xfrm>
        </p:spPr>
        <p:txBody>
          <a:bodyPr/>
          <a:lstStyle/>
          <a:p>
            <a:r>
              <a:rPr lang="en-US" altLang="en-US" dirty="0"/>
              <a:t>Mattress encasements</a:t>
            </a:r>
          </a:p>
        </p:txBody>
      </p:sp>
      <p:sp>
        <p:nvSpPr>
          <p:cNvPr id="100356" name="Rectangle 39"/>
          <p:cNvSpPr>
            <a:spLocks noGrp="1" noChangeArrowheads="1"/>
          </p:cNvSpPr>
          <p:nvPr>
            <p:ph type="subTitle" idx="1"/>
          </p:nvPr>
        </p:nvSpPr>
        <p:spPr>
          <a:xfrm>
            <a:off x="228600" y="1752600"/>
            <a:ext cx="5410200" cy="4849813"/>
          </a:xfrm>
        </p:spPr>
        <p:txBody>
          <a:bodyPr>
            <a:normAutofit/>
          </a:bodyPr>
          <a:lstStyle/>
          <a:p>
            <a:pPr marL="342900" indent="-342900" algn="l">
              <a:buBlip>
                <a:blip r:embed="rId3"/>
              </a:buBlip>
            </a:pPr>
            <a:r>
              <a:rPr lang="en-US" altLang="en-US" sz="2400" dirty="0">
                <a:solidFill>
                  <a:schemeClr val="tx1"/>
                </a:solidFill>
              </a:rPr>
              <a:t>Vacuum bed bugs you can see</a:t>
            </a:r>
          </a:p>
          <a:p>
            <a:pPr marL="342900" indent="-342900" algn="l">
              <a:buBlip>
                <a:blip r:embed="rId3"/>
              </a:buBlip>
            </a:pPr>
            <a:r>
              <a:rPr lang="en-US" altLang="en-US" sz="2400" dirty="0">
                <a:solidFill>
                  <a:schemeClr val="tx1"/>
                </a:solidFill>
              </a:rPr>
              <a:t>Cover any sharp points </a:t>
            </a:r>
          </a:p>
          <a:p>
            <a:pPr marL="342900" indent="-342900" algn="l">
              <a:lnSpc>
                <a:spcPct val="100000"/>
              </a:lnSpc>
              <a:buBlip>
                <a:blip r:embed="rId3"/>
              </a:buBlip>
            </a:pPr>
            <a:r>
              <a:rPr lang="en-US" altLang="en-US" sz="2400" dirty="0">
                <a:solidFill>
                  <a:schemeClr val="tx1"/>
                </a:solidFill>
              </a:rPr>
              <a:t>Cover mattresses and box springs</a:t>
            </a:r>
          </a:p>
          <a:p>
            <a:pPr marL="342900" indent="-342900" algn="l">
              <a:lnSpc>
                <a:spcPct val="100000"/>
              </a:lnSpc>
              <a:buBlip>
                <a:blip r:embed="rId3"/>
              </a:buBlip>
            </a:pPr>
            <a:r>
              <a:rPr lang="en-US" altLang="en-US" sz="2400" dirty="0">
                <a:solidFill>
                  <a:schemeClr val="tx1"/>
                </a:solidFill>
              </a:rPr>
              <a:t>Ensure a snug fit, zip, seal, </a:t>
            </a:r>
            <a:br>
              <a:rPr lang="en-US" altLang="en-US" sz="2400" dirty="0">
                <a:solidFill>
                  <a:schemeClr val="tx1"/>
                </a:solidFill>
              </a:rPr>
            </a:br>
            <a:r>
              <a:rPr lang="en-US" altLang="en-US" sz="2400" dirty="0">
                <a:solidFill>
                  <a:schemeClr val="tx1"/>
                </a:solidFill>
              </a:rPr>
              <a:t>and check for rips</a:t>
            </a:r>
          </a:p>
          <a:p>
            <a:pPr marL="342900" indent="-342900" algn="l">
              <a:lnSpc>
                <a:spcPct val="100000"/>
              </a:lnSpc>
              <a:buBlip>
                <a:blip r:embed="rId3"/>
              </a:buBlip>
            </a:pPr>
            <a:r>
              <a:rPr lang="en-US" altLang="en-US" sz="2400" dirty="0">
                <a:solidFill>
                  <a:schemeClr val="tx1"/>
                </a:solidFill>
              </a:rPr>
              <a:t>Leave it on for 1 year</a:t>
            </a:r>
          </a:p>
          <a:p>
            <a:pPr marL="342900" indent="-342900" algn="l" eaLnBrk="1" hangingPunct="1">
              <a:lnSpc>
                <a:spcPct val="100000"/>
              </a:lnSpc>
              <a:buBlip>
                <a:blip r:embed="rId3"/>
              </a:buBlip>
            </a:pPr>
            <a:r>
              <a:rPr lang="en-US" altLang="en-US" sz="2400" dirty="0">
                <a:solidFill>
                  <a:schemeClr val="tx1"/>
                </a:solidFill>
              </a:rPr>
              <a:t>Can eliminate the need to treat mattresses</a:t>
            </a:r>
          </a:p>
          <a:p>
            <a:pPr marL="342900" indent="-342900" algn="l" eaLnBrk="1" hangingPunct="1">
              <a:lnSpc>
                <a:spcPct val="100000"/>
              </a:lnSpc>
              <a:buBlip>
                <a:blip r:embed="rId3"/>
              </a:buBlip>
            </a:pPr>
            <a:r>
              <a:rPr lang="en-US" altLang="en-US" sz="2400" dirty="0">
                <a:solidFill>
                  <a:schemeClr val="tx1"/>
                </a:solidFill>
              </a:rPr>
              <a:t>Encases any remaining bed bugs so they cannot bite</a:t>
            </a:r>
          </a:p>
          <a:p>
            <a:pPr>
              <a:lnSpc>
                <a:spcPct val="80000"/>
              </a:lnSpc>
              <a:buFontTx/>
              <a:buNone/>
            </a:pPr>
            <a:endParaRPr lang="en-US" altLang="en-US" sz="2800" dirty="0"/>
          </a:p>
          <a:p>
            <a:pPr>
              <a:lnSpc>
                <a:spcPct val="80000"/>
              </a:lnSpc>
            </a:pPr>
            <a:endParaRPr lang="en-US" altLang="en-US" sz="2800" dirty="0"/>
          </a:p>
        </p:txBody>
      </p:sp>
      <p:sp>
        <p:nvSpPr>
          <p:cNvPr id="100353"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6EF996E1-7B4D-F741-857C-26C5D3331AA2}" type="slidenum">
              <a:rPr lang="en-US" altLang="en-US" sz="1400"/>
              <a:pPr>
                <a:lnSpc>
                  <a:spcPct val="100000"/>
                </a:lnSpc>
                <a:spcBef>
                  <a:spcPct val="0"/>
                </a:spcBef>
                <a:buSzTx/>
                <a:buFontTx/>
                <a:buNone/>
              </a:pPr>
              <a:t>38</a:t>
            </a:fld>
            <a:endParaRPr lang="en-US" altLang="en-US" sz="1400"/>
          </a:p>
        </p:txBody>
      </p:sp>
      <p:sp>
        <p:nvSpPr>
          <p:cNvPr id="100354" name="Text Box 35"/>
          <p:cNvSpPr txBox="1">
            <a:spLocks noChangeArrowheads="1"/>
          </p:cNvSpPr>
          <p:nvPr/>
        </p:nvSpPr>
        <p:spPr bwMode="auto">
          <a:xfrm>
            <a:off x="5562600" y="6041012"/>
            <a:ext cx="2895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1800" dirty="0"/>
              <a:t>Use encasements rather than discarding</a:t>
            </a:r>
          </a:p>
        </p:txBody>
      </p:sp>
      <p:pic>
        <p:nvPicPr>
          <p:cNvPr id="32774" name="Picture 6" descr="DSC03034.JPG"/>
          <p:cNvPicPr>
            <a:picLocks noChangeAspect="1"/>
          </p:cNvPicPr>
          <p:nvPr/>
        </p:nvPicPr>
        <p:blipFill>
          <a:blip r:embed="rId5">
            <a:extLst>
              <a:ext uri="{BEBA8EAE-BF5A-486C-A8C5-ECC9F3942E4B}">
                <a14:imgProps xmlns:a14="http://schemas.microsoft.com/office/drawing/2010/main">
                  <a14:imgLayer>
                    <a14:imgEffect>
                      <a14:brightnessContrast bright="23000" contrast="-6000"/>
                    </a14:imgEffect>
                  </a14:imgLayer>
                </a14:imgProps>
              </a:ext>
              <a:ext uri="{28A0092B-C50C-407E-A947-70E740481C1C}">
                <a14:useLocalDpi xmlns:a14="http://schemas.microsoft.com/office/drawing/2010/main"/>
              </a:ext>
            </a:extLst>
          </a:blip>
          <a:srcRect/>
          <a:stretch>
            <a:fillRect/>
          </a:stretch>
        </p:blipFill>
        <p:spPr bwMode="auto">
          <a:xfrm>
            <a:off x="5624512" y="1781175"/>
            <a:ext cx="3124200" cy="41656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tLang="en-US" dirty="0"/>
              <a:t>Heat</a:t>
            </a:r>
          </a:p>
        </p:txBody>
      </p:sp>
      <p:sp>
        <p:nvSpPr>
          <p:cNvPr id="41987" name="Content Placeholder 2"/>
          <p:cNvSpPr>
            <a:spLocks noGrp="1"/>
          </p:cNvSpPr>
          <p:nvPr>
            <p:ph idx="1"/>
          </p:nvPr>
        </p:nvSpPr>
        <p:spPr>
          <a:xfrm>
            <a:off x="0" y="1685924"/>
            <a:ext cx="4495800" cy="3048000"/>
          </a:xfrm>
        </p:spPr>
        <p:txBody>
          <a:bodyPr>
            <a:normAutofit/>
          </a:bodyPr>
          <a:lstStyle/>
          <a:p>
            <a:pPr>
              <a:buBlip>
                <a:blip r:embed="rId3"/>
              </a:buBlip>
              <a:defRPr/>
            </a:pPr>
            <a:r>
              <a:rPr lang="en-US" altLang="en-US" sz="2800" dirty="0"/>
              <a:t>Whole unit heat treatment</a:t>
            </a:r>
          </a:p>
          <a:p>
            <a:pPr>
              <a:buBlip>
                <a:blip r:embed="rId3"/>
              </a:buBlip>
              <a:defRPr/>
            </a:pPr>
            <a:r>
              <a:rPr lang="en-US" altLang="en-US" sz="2800" dirty="0"/>
              <a:t>Portable heat chambers</a:t>
            </a:r>
          </a:p>
          <a:p>
            <a:pPr>
              <a:buBlip>
                <a:blip r:embed="rId3"/>
              </a:buBlip>
              <a:defRPr/>
            </a:pPr>
            <a:r>
              <a:rPr lang="en-US" altLang="en-US" sz="2800" dirty="0"/>
              <a:t>Steam</a:t>
            </a:r>
            <a:r>
              <a:rPr lang="en-US" altLang="en-US" dirty="0"/>
              <a:t> – </a:t>
            </a:r>
            <a:r>
              <a:rPr lang="en-US" altLang="en-US" sz="2400" dirty="0"/>
              <a:t>(training needed)</a:t>
            </a:r>
            <a:endParaRPr lang="en-US" altLang="en-US" sz="2800" dirty="0"/>
          </a:p>
          <a:p>
            <a:pPr>
              <a:buBlip>
                <a:blip r:embed="rId3"/>
              </a:buBlip>
              <a:defRPr/>
            </a:pPr>
            <a:r>
              <a:rPr lang="en-US" altLang="en-US" sz="2800" dirty="0"/>
              <a:t>Clothes dryers – </a:t>
            </a:r>
            <a:r>
              <a:rPr lang="en-US" altLang="en-US" sz="2000" dirty="0"/>
              <a:t>30min on high</a:t>
            </a:r>
            <a:endParaRPr lang="en-US" altLang="en-US" sz="2800" dirty="0"/>
          </a:p>
        </p:txBody>
      </p:sp>
      <p:sp>
        <p:nvSpPr>
          <p:cNvPr id="9830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5A4411DB-CE72-AC4C-BCEE-3BB98D6D049F}" type="slidenum">
              <a:rPr lang="en-US" altLang="en-US" sz="1400"/>
              <a:pPr>
                <a:lnSpc>
                  <a:spcPct val="100000"/>
                </a:lnSpc>
                <a:spcBef>
                  <a:spcPct val="0"/>
                </a:spcBef>
                <a:buSzTx/>
                <a:buFontTx/>
                <a:buNone/>
              </a:pPr>
              <a:t>39</a:t>
            </a:fld>
            <a:endParaRPr lang="en-US" altLang="en-US" sz="1400"/>
          </a:p>
        </p:txBody>
      </p:sp>
      <p:pic>
        <p:nvPicPr>
          <p:cNvPr id="112644" name="Picture 4" descr="STA in hot box.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52553" y="1641168"/>
            <a:ext cx="4421187" cy="2487613"/>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6" name="Right Arrow 5"/>
          <p:cNvSpPr>
            <a:spLocks noChangeArrowheads="1"/>
          </p:cNvSpPr>
          <p:nvPr/>
        </p:nvSpPr>
        <p:spPr bwMode="auto">
          <a:xfrm>
            <a:off x="4019153" y="2239067"/>
            <a:ext cx="1066800" cy="457200"/>
          </a:xfrm>
          <a:prstGeom prst="rightArrow">
            <a:avLst>
              <a:gd name="adj1" fmla="val 50000"/>
              <a:gd name="adj2" fmla="val 50005"/>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000000">
                <a:alpha val="34998"/>
              </a:srgbClr>
            </a:outerShdw>
          </a:effectLst>
        </p:spPr>
        <p:txBody>
          <a:bodyPr anchor="ct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defRPr/>
            </a:pPr>
            <a:endParaRPr lang="en-US" altLang="en-US" sz="2400">
              <a:solidFill>
                <a:srgbClr val="FFFFFF"/>
              </a:solidFill>
            </a:endParaRPr>
          </a:p>
        </p:txBody>
      </p:sp>
      <p:sp>
        <p:nvSpPr>
          <p:cNvPr id="98310" name="TextBox 1"/>
          <p:cNvSpPr txBox="1">
            <a:spLocks noChangeArrowheads="1"/>
          </p:cNvSpPr>
          <p:nvPr/>
        </p:nvSpPr>
        <p:spPr bwMode="auto">
          <a:xfrm>
            <a:off x="4648200" y="4352311"/>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pPr>
            <a:r>
              <a:rPr lang="en-US" altLang="en-US" sz="1200" dirty="0">
                <a:ea typeface="ＭＳ Ｐゴシック" charset="-128"/>
              </a:rPr>
              <a:t>Building staff at a property in Pennsylvania inside their new </a:t>
            </a:r>
            <a:r>
              <a:rPr lang="en-US" altLang="en-US" sz="1200" dirty="0" err="1">
                <a:ea typeface="ＭＳ Ｐゴシック" charset="-128"/>
              </a:rPr>
              <a:t>ZappBug</a:t>
            </a:r>
            <a:r>
              <a:rPr lang="en-US" altLang="en-US" sz="1200" dirty="0">
                <a:ea typeface="ＭＳ Ｐゴシック" charset="-128"/>
              </a:rPr>
              <a:t> portable heat chamber. </a:t>
            </a:r>
          </a:p>
        </p:txBody>
      </p:sp>
      <p:pic>
        <p:nvPicPr>
          <p:cNvPr id="3" name="Picture 2">
            <a:extLst>
              <a:ext uri="{FF2B5EF4-FFF2-40B4-BE49-F238E27FC236}">
                <a16:creationId xmlns:a16="http://schemas.microsoft.com/office/drawing/2014/main" id="{AA11E715-6460-7641-8410-EFC95B0372A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338421" y="4024639"/>
            <a:ext cx="2948961" cy="2519682"/>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
        <p:nvSpPr>
          <p:cNvPr id="4" name="TextBox 3">
            <a:extLst>
              <a:ext uri="{FF2B5EF4-FFF2-40B4-BE49-F238E27FC236}">
                <a16:creationId xmlns:a16="http://schemas.microsoft.com/office/drawing/2014/main" id="{A66853C0-4293-ED47-BA7B-2364363AD305}"/>
              </a:ext>
            </a:extLst>
          </p:cNvPr>
          <p:cNvSpPr txBox="1"/>
          <p:nvPr/>
        </p:nvSpPr>
        <p:spPr>
          <a:xfrm>
            <a:off x="5334000" y="5059055"/>
            <a:ext cx="3339708" cy="1200329"/>
          </a:xfrm>
          <a:prstGeom prst="rect">
            <a:avLst/>
          </a:prstGeom>
          <a:solidFill>
            <a:srgbClr val="FFE969"/>
          </a:solidFill>
          <a:effectLst>
            <a:glow rad="228600">
              <a:schemeClr val="accent6">
                <a:satMod val="175000"/>
                <a:alpha val="40000"/>
              </a:schemeClr>
            </a:glow>
            <a:softEdge rad="177800"/>
          </a:effectLst>
        </p:spPr>
        <p:txBody>
          <a:bodyPr wrap="square" lIns="0" rIns="365760" rtlCol="0">
            <a:spAutoFit/>
          </a:bodyPr>
          <a:lstStyle/>
          <a:p>
            <a:pPr lvl="1" algn="ctr">
              <a:defRPr/>
            </a:pPr>
            <a:r>
              <a:rPr lang="en-US" altLang="en-US" sz="1800" b="1" dirty="0"/>
              <a:t>Consider offering free tokens or one machine designated for </a:t>
            </a:r>
            <a:r>
              <a:rPr lang="en-US" altLang="en-US" sz="1800" b="1" i="1" dirty="0"/>
              <a:t>bed bug treatment only</a:t>
            </a:r>
          </a:p>
        </p:txBody>
      </p:sp>
      <p:sp>
        <p:nvSpPr>
          <p:cNvPr id="11" name="Right Arrow 10">
            <a:extLst>
              <a:ext uri="{FF2B5EF4-FFF2-40B4-BE49-F238E27FC236}">
                <a16:creationId xmlns:a16="http://schemas.microsoft.com/office/drawing/2014/main" id="{74764861-E21B-F445-B184-5625314EE0E2}"/>
              </a:ext>
            </a:extLst>
          </p:cNvPr>
          <p:cNvSpPr>
            <a:spLocks noChangeArrowheads="1"/>
          </p:cNvSpPr>
          <p:nvPr/>
        </p:nvSpPr>
        <p:spPr bwMode="auto">
          <a:xfrm rot="10800000">
            <a:off x="2251077" y="5668961"/>
            <a:ext cx="1066800" cy="457200"/>
          </a:xfrm>
          <a:prstGeom prst="rightArrow">
            <a:avLst>
              <a:gd name="adj1" fmla="val 50000"/>
              <a:gd name="adj2" fmla="val 50005"/>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000000">
                <a:alpha val="34998"/>
              </a:srgbClr>
            </a:outerShdw>
          </a:effectLst>
        </p:spPr>
        <p:txBody>
          <a:bodyPr anchor="ct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defRPr/>
            </a:pPr>
            <a:endParaRPr lang="en-US" altLang="en-US" sz="2400">
              <a:solidFill>
                <a:srgbClr val="FFFFFF"/>
              </a:solidFill>
            </a:endParaRPr>
          </a:p>
        </p:txBody>
      </p:sp>
      <p:sp>
        <p:nvSpPr>
          <p:cNvPr id="5" name="TextBox 4">
            <a:extLst>
              <a:ext uri="{FF2B5EF4-FFF2-40B4-BE49-F238E27FC236}">
                <a16:creationId xmlns:a16="http://schemas.microsoft.com/office/drawing/2014/main" id="{337F551A-BEBD-3549-9D7C-BC3B1764291B}"/>
              </a:ext>
            </a:extLst>
          </p:cNvPr>
          <p:cNvSpPr txBox="1"/>
          <p:nvPr/>
        </p:nvSpPr>
        <p:spPr>
          <a:xfrm>
            <a:off x="3429000" y="5668961"/>
            <a:ext cx="1905000" cy="830997"/>
          </a:xfrm>
          <a:prstGeom prst="rect">
            <a:avLst/>
          </a:prstGeom>
          <a:noFill/>
        </p:spPr>
        <p:txBody>
          <a:bodyPr wrap="square" rtlCol="0">
            <a:spAutoFit/>
          </a:bodyPr>
          <a:lstStyle/>
          <a:p>
            <a:r>
              <a:rPr lang="en-US" dirty="0"/>
              <a:t>That’s a rug in a dryer!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52400"/>
            <a:ext cx="8229600" cy="1250950"/>
          </a:xfrm>
        </p:spPr>
        <p:txBody>
          <a:bodyPr/>
          <a:lstStyle/>
          <a:p>
            <a:pPr algn="l" eaLnBrk="1" hangingPunct="1"/>
            <a:r>
              <a:rPr lang="en-US" altLang="en-US" dirty="0">
                <a:ea typeface="ＭＳ Ｐゴシック" charset="-128"/>
              </a:rPr>
              <a:t>Why they're back</a:t>
            </a:r>
          </a:p>
        </p:txBody>
      </p:sp>
      <p:sp>
        <p:nvSpPr>
          <p:cNvPr id="21506" name="Content Placeholder 5"/>
          <p:cNvSpPr>
            <a:spLocks noGrp="1"/>
          </p:cNvSpPr>
          <p:nvPr>
            <p:ph sz="half" idx="2"/>
          </p:nvPr>
        </p:nvSpPr>
        <p:spPr>
          <a:xfrm>
            <a:off x="152400" y="1739899"/>
            <a:ext cx="6019800" cy="2971800"/>
          </a:xfrm>
        </p:spPr>
        <p:txBody>
          <a:bodyPr>
            <a:normAutofit fontScale="92500" lnSpcReduction="20000"/>
          </a:bodyPr>
          <a:lstStyle/>
          <a:p>
            <a:pPr eaLnBrk="1" hangingPunct="1">
              <a:spcBef>
                <a:spcPct val="0"/>
              </a:spcBef>
              <a:spcAft>
                <a:spcPts val="600"/>
              </a:spcAft>
              <a:buBlip>
                <a:blip r:embed="rId3"/>
              </a:buBlip>
            </a:pPr>
            <a:r>
              <a:rPr lang="en-US" altLang="en-US" sz="2800" dirty="0">
                <a:ea typeface="ＭＳ Ｐゴシック" charset="-128"/>
              </a:rPr>
              <a:t>Change in pesticide availability</a:t>
            </a:r>
          </a:p>
          <a:p>
            <a:pPr eaLnBrk="1" hangingPunct="1">
              <a:spcBef>
                <a:spcPct val="0"/>
              </a:spcBef>
              <a:spcAft>
                <a:spcPts val="600"/>
              </a:spcAft>
              <a:buBlip>
                <a:blip r:embed="rId3"/>
              </a:buBlip>
            </a:pPr>
            <a:r>
              <a:rPr lang="en-US" altLang="en-US" sz="2800" dirty="0">
                <a:ea typeface="ＭＳ Ｐゴシック" charset="-128"/>
              </a:rPr>
              <a:t>Change in pesticide use patterns</a:t>
            </a:r>
          </a:p>
          <a:p>
            <a:pPr eaLnBrk="1" hangingPunct="1">
              <a:spcBef>
                <a:spcPct val="0"/>
              </a:spcBef>
              <a:spcAft>
                <a:spcPts val="600"/>
              </a:spcAft>
              <a:buBlip>
                <a:blip r:embed="rId3"/>
              </a:buBlip>
            </a:pPr>
            <a:r>
              <a:rPr lang="en-US" altLang="en-US" sz="2800" dirty="0">
                <a:ea typeface="ＭＳ Ｐゴシック" charset="-128"/>
              </a:rPr>
              <a:t>More travel/ mobility of people</a:t>
            </a:r>
          </a:p>
          <a:p>
            <a:pPr eaLnBrk="1" hangingPunct="1">
              <a:spcBef>
                <a:spcPct val="0"/>
              </a:spcBef>
              <a:spcAft>
                <a:spcPts val="600"/>
              </a:spcAft>
              <a:buBlip>
                <a:blip r:embed="rId3"/>
              </a:buBlip>
            </a:pPr>
            <a:r>
              <a:rPr lang="en-US" altLang="en-US" sz="2800" dirty="0">
                <a:ea typeface="ＭＳ Ｐゴシック" charset="-128"/>
              </a:rPr>
              <a:t>More infested locations</a:t>
            </a:r>
          </a:p>
          <a:p>
            <a:pPr eaLnBrk="1" hangingPunct="1">
              <a:spcBef>
                <a:spcPct val="0"/>
              </a:spcBef>
              <a:spcAft>
                <a:spcPts val="600"/>
              </a:spcAft>
              <a:buBlip>
                <a:blip r:embed="rId3"/>
              </a:buBlip>
            </a:pPr>
            <a:r>
              <a:rPr lang="en-US" altLang="en-US" sz="2800" dirty="0">
                <a:ea typeface="ＭＳ Ｐゴシック" charset="-128"/>
              </a:rPr>
              <a:t>Lack of preparedness of society in general</a:t>
            </a:r>
          </a:p>
          <a:p>
            <a:pPr eaLnBrk="1" hangingPunct="1">
              <a:spcBef>
                <a:spcPct val="0"/>
              </a:spcBef>
              <a:spcAft>
                <a:spcPts val="600"/>
              </a:spcAft>
              <a:buBlip>
                <a:blip r:embed="rId3"/>
              </a:buBlip>
            </a:pPr>
            <a:r>
              <a:rPr lang="en-US" altLang="en-US" sz="2800" dirty="0">
                <a:ea typeface="ＭＳ Ｐゴシック" charset="-128"/>
              </a:rPr>
              <a:t>Pesticide resistance</a:t>
            </a:r>
          </a:p>
          <a:p>
            <a:pPr eaLnBrk="1" hangingPunct="1">
              <a:spcBef>
                <a:spcPct val="0"/>
              </a:spcBef>
              <a:spcAft>
                <a:spcPts val="600"/>
              </a:spcAft>
            </a:pPr>
            <a:endParaRPr lang="en-US" altLang="en-US" sz="2800" dirty="0">
              <a:ea typeface="ＭＳ Ｐゴシック" charset="-128"/>
            </a:endParaRPr>
          </a:p>
        </p:txBody>
      </p:sp>
      <p:sp>
        <p:nvSpPr>
          <p:cNvPr id="21507" name="Rectangle 6"/>
          <p:cNvSpPr>
            <a:spLocks noGrp="1" noChangeArrowheads="1"/>
          </p:cNvSpPr>
          <p:nvPr>
            <p:ph type="sldNum" sz="quarter" idx="12"/>
          </p:nvPr>
        </p:nvSpPr>
        <p:spPr>
          <a:xfrm>
            <a:off x="7467600" y="6400800"/>
            <a:ext cx="1676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FAFD01A6-9CD5-3442-B66A-B6B52EA33CBE}" type="slidenum">
              <a:rPr lang="en-US" altLang="en-US" sz="1400"/>
              <a:pPr>
                <a:lnSpc>
                  <a:spcPct val="100000"/>
                </a:lnSpc>
                <a:spcBef>
                  <a:spcPct val="0"/>
                </a:spcBef>
                <a:buSzTx/>
                <a:buFontTx/>
                <a:buNone/>
              </a:pPr>
              <a:t>4</a:t>
            </a:fld>
            <a:endParaRPr lang="en-US" altLang="en-US" sz="1400"/>
          </a:p>
        </p:txBody>
      </p:sp>
      <p:pic>
        <p:nvPicPr>
          <p:cNvPr id="21508" name="Picture 12" descr="Untitled design(1).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1000" y="4745037"/>
            <a:ext cx="5105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13"/>
          <p:cNvSpPr txBox="1">
            <a:spLocks noChangeArrowheads="1"/>
          </p:cNvSpPr>
          <p:nvPr/>
        </p:nvSpPr>
        <p:spPr bwMode="auto">
          <a:xfrm>
            <a:off x="5747147" y="4465658"/>
            <a:ext cx="3276600" cy="2308324"/>
          </a:xfrm>
          <a:prstGeom prst="rect">
            <a:avLst/>
          </a:prstGeom>
          <a:solidFill>
            <a:srgbClr val="FFE969"/>
          </a:solidFill>
          <a:ln>
            <a:noFill/>
          </a:ln>
          <a:effectLst>
            <a:glow rad="228600">
              <a:schemeClr val="accent6">
                <a:satMod val="175000"/>
                <a:alpha val="40000"/>
              </a:schemeClr>
            </a:glow>
            <a:softEdge rad="342900"/>
          </a:effectLst>
        </p:spPr>
        <p:txBody>
          <a:bodyPr wrap="square">
            <a:spAutoFit/>
          </a:bodyPr>
          <a:lstStyle>
            <a:lvl1pPr marL="285750" indent="-285750">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marL="0" indent="0" eaLnBrk="1" hangingPunct="1">
              <a:lnSpc>
                <a:spcPct val="100000"/>
              </a:lnSpc>
              <a:spcBef>
                <a:spcPct val="0"/>
              </a:spcBef>
              <a:buSzTx/>
              <a:buNone/>
            </a:pPr>
            <a:r>
              <a:rPr lang="en-US" altLang="en-US" sz="1800" b="1" dirty="0">
                <a:solidFill>
                  <a:srgbClr val="993300"/>
                </a:solidFill>
                <a:ea typeface="ＭＳ Ｐゴシック" charset="-128"/>
              </a:rPr>
              <a:t>Pesticide resistance:</a:t>
            </a:r>
          </a:p>
          <a:p>
            <a:pPr eaLnBrk="1" hangingPunct="1">
              <a:lnSpc>
                <a:spcPct val="100000"/>
              </a:lnSpc>
              <a:spcBef>
                <a:spcPct val="0"/>
              </a:spcBef>
              <a:buSzTx/>
              <a:buFontTx/>
              <a:buChar char="•"/>
            </a:pPr>
            <a:r>
              <a:rPr lang="en-US" altLang="en-US" sz="1800" dirty="0">
                <a:solidFill>
                  <a:srgbClr val="993300"/>
                </a:solidFill>
                <a:ea typeface="ＭＳ Ｐゴシック" charset="-128"/>
              </a:rPr>
              <a:t>Within 2-20 years insects show resistance to new pesticides (</a:t>
            </a:r>
            <a:r>
              <a:rPr lang="en-US" altLang="en-US" sz="1800" b="1" dirty="0">
                <a:solidFill>
                  <a:srgbClr val="993300"/>
                </a:solidFill>
                <a:ea typeface="ＭＳ Ｐゴシック" charset="-128"/>
              </a:rPr>
              <a:t>including DDT)</a:t>
            </a:r>
          </a:p>
          <a:p>
            <a:pPr eaLnBrk="1" hangingPunct="1">
              <a:lnSpc>
                <a:spcPct val="100000"/>
              </a:lnSpc>
              <a:spcBef>
                <a:spcPct val="0"/>
              </a:spcBef>
              <a:buSzTx/>
              <a:buFontTx/>
              <a:buChar char="•"/>
            </a:pPr>
            <a:r>
              <a:rPr lang="en-US" altLang="en-US" sz="1800" dirty="0">
                <a:solidFill>
                  <a:srgbClr val="993300"/>
                </a:solidFill>
                <a:ea typeface="ＭＳ Ｐゴシック" charset="-128"/>
              </a:rPr>
              <a:t>More pesticides are needed to kill bugs</a:t>
            </a:r>
          </a:p>
          <a:p>
            <a:pPr eaLnBrk="1" hangingPunct="1">
              <a:lnSpc>
                <a:spcPct val="100000"/>
              </a:lnSpc>
              <a:spcBef>
                <a:spcPct val="0"/>
              </a:spcBef>
              <a:buSzTx/>
              <a:buFontTx/>
              <a:buChar char="•"/>
            </a:pPr>
            <a:r>
              <a:rPr lang="en-US" altLang="en-US" sz="1800" dirty="0">
                <a:solidFill>
                  <a:srgbClr val="993300"/>
                </a:solidFill>
                <a:ea typeface="ＭＳ Ｐゴシック" charset="-128"/>
              </a:rPr>
              <a:t>PMPs must rotate chemicals</a:t>
            </a:r>
          </a:p>
        </p:txBody>
      </p:sp>
      <p:pic>
        <p:nvPicPr>
          <p:cNvPr id="7" name="Picture 4">
            <a:extLst>
              <a:ext uri="{FF2B5EF4-FFF2-40B4-BE49-F238E27FC236}">
                <a16:creationId xmlns:a16="http://schemas.microsoft.com/office/drawing/2014/main" id="{13584E8B-BA00-F546-8F1E-8E3DF11524E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72200" y="213528"/>
            <a:ext cx="2578893" cy="3894377"/>
          </a:xfrm>
          <a:prstGeom prst="rect">
            <a:avLst/>
          </a:prstGeom>
          <a:noFill/>
          <a:ln>
            <a:noFill/>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609600" y="152400"/>
            <a:ext cx="6934200" cy="1154113"/>
          </a:xfrm>
        </p:spPr>
        <p:txBody>
          <a:bodyPr/>
          <a:lstStyle/>
          <a:p>
            <a:pPr eaLnBrk="1" hangingPunct="1"/>
            <a:r>
              <a:rPr lang="en-US" altLang="en-US"/>
              <a:t>Steam</a:t>
            </a:r>
          </a:p>
        </p:txBody>
      </p:sp>
      <p:sp>
        <p:nvSpPr>
          <p:cNvPr id="102402" name="Content Placeholder 3"/>
          <p:cNvSpPr>
            <a:spLocks noGrp="1"/>
          </p:cNvSpPr>
          <p:nvPr>
            <p:ph sz="half" idx="1"/>
          </p:nvPr>
        </p:nvSpPr>
        <p:spPr>
          <a:xfrm>
            <a:off x="4572000" y="2005013"/>
            <a:ext cx="4038600" cy="4333875"/>
          </a:xfrm>
        </p:spPr>
        <p:txBody>
          <a:bodyPr/>
          <a:lstStyle/>
          <a:p>
            <a:pPr eaLnBrk="1" hangingPunct="1">
              <a:buBlip>
                <a:blip r:embed="rId2"/>
              </a:buBlip>
            </a:pPr>
            <a:r>
              <a:rPr lang="en-US" altLang="en-US" sz="2800" dirty="0"/>
              <a:t>Provides immediate kill of all life stages</a:t>
            </a:r>
          </a:p>
          <a:p>
            <a:pPr eaLnBrk="1" hangingPunct="1">
              <a:buBlip>
                <a:blip r:embed="rId2"/>
              </a:buBlip>
            </a:pPr>
            <a:r>
              <a:rPr lang="en-US" altLang="en-US" sz="2800" dirty="0"/>
              <a:t>Penetrates into cracks and 1-2 cm into fabric, up to 6 cm in cracks</a:t>
            </a:r>
          </a:p>
          <a:p>
            <a:pPr eaLnBrk="1" hangingPunct="1">
              <a:buBlip>
                <a:blip r:embed="rId2"/>
              </a:buBlip>
            </a:pPr>
            <a:r>
              <a:rPr lang="en-US" altLang="en-US" sz="2800" dirty="0"/>
              <a:t>No pesticide residue</a:t>
            </a:r>
          </a:p>
          <a:p>
            <a:pPr eaLnBrk="1" hangingPunct="1">
              <a:buBlip>
                <a:blip r:embed="rId2"/>
              </a:buBlip>
            </a:pPr>
            <a:r>
              <a:rPr lang="en-US" altLang="en-US" sz="2800" dirty="0"/>
              <a:t>Slow!</a:t>
            </a:r>
          </a:p>
        </p:txBody>
      </p:sp>
      <p:pic>
        <p:nvPicPr>
          <p:cNvPr id="114691" name="Picture 1"/>
          <p:cNvPicPr>
            <a:picLocks noChangeAspect="1"/>
          </p:cNvPicPr>
          <p:nvPr/>
        </p:nvPicPr>
        <p:blipFill>
          <a:blip r:embed="rId3" cstate="print">
            <a:extLst>
              <a:ext uri="{BEBA8EAE-BF5A-486C-A8C5-ECC9F3942E4B}">
                <a14:imgProps xmlns:a14="http://schemas.microsoft.com/office/drawing/2010/main">
                  <a14:imgLayer r:embed="rId4">
                    <a14:imgEffect>
                      <a14:saturation sat="199000"/>
                    </a14:imgEffect>
                    <a14:imgEffect>
                      <a14:brightnessContrast bright="17000" contrast="-19000"/>
                    </a14:imgEffect>
                  </a14:imgLayer>
                </a14:imgProps>
              </a:ext>
              <a:ext uri="{28A0092B-C50C-407E-A947-70E740481C1C}">
                <a14:useLocalDpi xmlns:a14="http://schemas.microsoft.com/office/drawing/2010/main"/>
              </a:ext>
            </a:extLst>
          </a:blip>
          <a:srcRect/>
          <a:stretch>
            <a:fillRect/>
          </a:stretch>
        </p:blipFill>
        <p:spPr bwMode="auto">
          <a:xfrm>
            <a:off x="381000" y="1631950"/>
            <a:ext cx="3810000" cy="5080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6511895"/>
            <a:ext cx="1219200" cy="200055"/>
          </a:xfrm>
          <a:prstGeom prst="rect">
            <a:avLst/>
          </a:prstGeom>
          <a:noFill/>
        </p:spPr>
        <p:txBody>
          <a:bodyPr wrap="square" rtlCol="0">
            <a:spAutoFit/>
          </a:bodyPr>
          <a:lstStyle/>
          <a:p>
            <a:r>
              <a:rPr lang="en-US" sz="700" dirty="0">
                <a:solidFill>
                  <a:schemeClr val="bg1"/>
                </a:solidFill>
              </a:rPr>
              <a:t>Photo: Susannah Reese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p:cNvPicPr>
            <a:picLocks noChangeAspect="1"/>
          </p:cNvPicPr>
          <p:nvPr/>
        </p:nvPicPr>
        <p:blipFill>
          <a:blip r:embed="rId3" cstate="print">
            <a:extLst>
              <a:ext uri="{28A0092B-C50C-407E-A947-70E740481C1C}">
                <a14:useLocalDpi xmlns:a14="http://schemas.microsoft.com/office/drawing/2010/main"/>
              </a:ext>
            </a:extLst>
          </a:blip>
          <a:srcRect b="-1574"/>
          <a:stretch>
            <a:fillRect/>
          </a:stretch>
        </p:blipFill>
        <p:spPr bwMode="auto">
          <a:xfrm>
            <a:off x="5391164" y="1676400"/>
            <a:ext cx="3600435" cy="5110163"/>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13666" name="Title 1"/>
          <p:cNvSpPr>
            <a:spLocks noGrp="1"/>
          </p:cNvSpPr>
          <p:nvPr>
            <p:ph type="title"/>
          </p:nvPr>
        </p:nvSpPr>
        <p:spPr/>
        <p:txBody>
          <a:bodyPr/>
          <a:lstStyle/>
          <a:p>
            <a:pPr eaLnBrk="1" hangingPunct="1"/>
            <a:r>
              <a:rPr lang="en-US" altLang="en-US"/>
              <a:t>Pesticides </a:t>
            </a:r>
          </a:p>
        </p:txBody>
      </p:sp>
      <p:sp>
        <p:nvSpPr>
          <p:cNvPr id="3" name="Content Placeholder 2"/>
          <p:cNvSpPr>
            <a:spLocks noGrp="1"/>
          </p:cNvSpPr>
          <p:nvPr>
            <p:ph idx="1"/>
          </p:nvPr>
        </p:nvSpPr>
        <p:spPr>
          <a:xfrm>
            <a:off x="381000" y="1954213"/>
            <a:ext cx="4038600" cy="4321175"/>
          </a:xfrm>
        </p:spPr>
        <p:txBody>
          <a:bodyPr/>
          <a:lstStyle/>
          <a:p>
            <a:pPr eaLnBrk="1" hangingPunct="1">
              <a:buBlip>
                <a:blip r:embed="rId4"/>
              </a:buBlip>
            </a:pPr>
            <a:r>
              <a:rPr lang="en-US" altLang="en-US" sz="2800" dirty="0"/>
              <a:t>Only PMPs should use</a:t>
            </a:r>
          </a:p>
          <a:p>
            <a:pPr eaLnBrk="1" hangingPunct="1">
              <a:buBlip>
                <a:blip r:embed="rId4"/>
              </a:buBlip>
            </a:pPr>
            <a:r>
              <a:rPr lang="en-US" altLang="en-US" sz="2800" dirty="0"/>
              <a:t>Bed bugs tolerant of many insecticides</a:t>
            </a:r>
          </a:p>
          <a:p>
            <a:pPr eaLnBrk="1" hangingPunct="1">
              <a:buBlip>
                <a:blip r:embed="rId4"/>
              </a:buBlip>
            </a:pPr>
            <a:r>
              <a:rPr lang="en-US" altLang="en-US" sz="2400" dirty="0"/>
              <a:t>Types of formulations</a:t>
            </a:r>
          </a:p>
          <a:p>
            <a:pPr marL="666750" lvl="1" indent="-342900" eaLnBrk="1" hangingPunct="1">
              <a:buBlip>
                <a:blip r:embed="rId4"/>
              </a:buBlip>
            </a:pPr>
            <a:r>
              <a:rPr lang="en-US" altLang="en-US" sz="2400" dirty="0">
                <a:solidFill>
                  <a:srgbClr val="993300"/>
                </a:solidFill>
              </a:rPr>
              <a:t>Aerosols</a:t>
            </a:r>
          </a:p>
          <a:p>
            <a:pPr marL="666750" lvl="1" indent="-342900" eaLnBrk="1" hangingPunct="1">
              <a:buBlip>
                <a:blip r:embed="rId4"/>
              </a:buBlip>
            </a:pPr>
            <a:r>
              <a:rPr lang="en-US" altLang="en-US" sz="2400" dirty="0">
                <a:solidFill>
                  <a:srgbClr val="993300"/>
                </a:solidFill>
              </a:rPr>
              <a:t>Dusts</a:t>
            </a:r>
          </a:p>
          <a:p>
            <a:pPr marL="666750" lvl="1" indent="-342900" eaLnBrk="1" hangingPunct="1">
              <a:buBlip>
                <a:blip r:embed="rId4"/>
              </a:buBlip>
            </a:pPr>
            <a:r>
              <a:rPr lang="en-US" altLang="en-US" sz="2400" dirty="0">
                <a:solidFill>
                  <a:srgbClr val="993300"/>
                </a:solidFill>
              </a:rPr>
              <a:t>Fumigants</a:t>
            </a:r>
          </a:p>
          <a:p>
            <a:pPr marL="666750" lvl="1" indent="-342900" eaLnBrk="1" hangingPunct="1">
              <a:buBlip>
                <a:blip r:embed="rId4"/>
              </a:buBlip>
            </a:pPr>
            <a:r>
              <a:rPr lang="en-US" altLang="en-US" sz="2400" dirty="0">
                <a:solidFill>
                  <a:srgbClr val="993300"/>
                </a:solidFill>
              </a:rPr>
              <a:t>Sprays</a:t>
            </a:r>
          </a:p>
        </p:txBody>
      </p:sp>
      <p:sp>
        <p:nvSpPr>
          <p:cNvPr id="113668" name="TextBox 1"/>
          <p:cNvSpPr txBox="1">
            <a:spLocks noChangeArrowheads="1"/>
          </p:cNvSpPr>
          <p:nvPr/>
        </p:nvSpPr>
        <p:spPr bwMode="auto">
          <a:xfrm>
            <a:off x="1905000" y="6043613"/>
            <a:ext cx="312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SzPct val="80000"/>
              <a:buBlip>
                <a:blip r:embed="rId5"/>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r">
              <a:lnSpc>
                <a:spcPct val="100000"/>
              </a:lnSpc>
              <a:spcBef>
                <a:spcPct val="0"/>
              </a:spcBef>
              <a:buSzTx/>
              <a:buFontTx/>
              <a:buNone/>
            </a:pPr>
            <a:r>
              <a:rPr lang="en-US" altLang="en-US" sz="2400" dirty="0">
                <a:ea typeface="ＭＳ Ｐゴシック" charset="-128"/>
              </a:rPr>
              <a:t>The label is the law!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tLang="en-US"/>
              <a:t>Understanding chemical treatments</a:t>
            </a:r>
          </a:p>
        </p:txBody>
      </p:sp>
      <p:sp>
        <p:nvSpPr>
          <p:cNvPr id="109570" name="Content Placeholder 2"/>
          <p:cNvSpPr>
            <a:spLocks noGrp="1"/>
          </p:cNvSpPr>
          <p:nvPr>
            <p:ph idx="1"/>
          </p:nvPr>
        </p:nvSpPr>
        <p:spPr>
          <a:xfrm>
            <a:off x="85237" y="1596127"/>
            <a:ext cx="4697202" cy="5121275"/>
          </a:xfrm>
        </p:spPr>
        <p:txBody>
          <a:bodyPr>
            <a:normAutofit fontScale="92500" lnSpcReduction="10000"/>
          </a:bodyPr>
          <a:lstStyle/>
          <a:p>
            <a:pPr>
              <a:buBlip>
                <a:blip r:embed="rId3"/>
              </a:buBlip>
            </a:pPr>
            <a:r>
              <a:rPr lang="en-US" altLang="en-US" sz="2800" dirty="0"/>
              <a:t>There is no silver bullet. </a:t>
            </a:r>
          </a:p>
          <a:p>
            <a:pPr>
              <a:buBlip>
                <a:blip r:embed="rId3"/>
              </a:buBlip>
            </a:pPr>
            <a:r>
              <a:rPr lang="en-US" altLang="en-US" sz="2800" dirty="0"/>
              <a:t>Pesticide sprays have limited residual effect</a:t>
            </a:r>
          </a:p>
          <a:p>
            <a:pPr>
              <a:buBlip>
                <a:blip r:embed="rId3"/>
              </a:buBlip>
            </a:pPr>
            <a:r>
              <a:rPr lang="en-US" altLang="en-US" sz="2800" dirty="0"/>
              <a:t>Most sprays only work on contact</a:t>
            </a:r>
          </a:p>
          <a:p>
            <a:pPr>
              <a:buBlip>
                <a:blip r:embed="rId3"/>
              </a:buBlip>
            </a:pPr>
            <a:r>
              <a:rPr lang="en-US" altLang="en-US" sz="2800" dirty="0"/>
              <a:t>The most effective chemicals are combination products (neonicotinoids + pyrethroids)</a:t>
            </a:r>
          </a:p>
          <a:p>
            <a:pPr>
              <a:buBlip>
                <a:blip r:embed="rId3"/>
              </a:buBlip>
            </a:pPr>
            <a:r>
              <a:rPr lang="en-US" altLang="en-US" sz="2800" dirty="0"/>
              <a:t>Dusts are effective as long as they are kept dry</a:t>
            </a:r>
          </a:p>
          <a:p>
            <a:pPr marL="0" indent="0">
              <a:buNone/>
            </a:pPr>
            <a:r>
              <a:rPr lang="en-US" altLang="en-US" sz="2800" dirty="0">
                <a:solidFill>
                  <a:srgbClr val="800000"/>
                </a:solidFill>
              </a:rPr>
              <a:t>*</a:t>
            </a:r>
            <a:r>
              <a:rPr lang="en-US" altLang="en-US" sz="2000" dirty="0">
                <a:solidFill>
                  <a:srgbClr val="800000"/>
                </a:solidFill>
              </a:rPr>
              <a:t>Ask your </a:t>
            </a:r>
            <a:r>
              <a:rPr lang="en-US" altLang="en-US" sz="2000" dirty="0" err="1">
                <a:solidFill>
                  <a:srgbClr val="800000"/>
                </a:solidFill>
              </a:rPr>
              <a:t>StopPests</a:t>
            </a:r>
            <a:r>
              <a:rPr lang="en-US" altLang="en-US" sz="2000" dirty="0">
                <a:solidFill>
                  <a:srgbClr val="800000"/>
                </a:solidFill>
              </a:rPr>
              <a:t> consultant for advice on product efficacy</a:t>
            </a:r>
          </a:p>
        </p:txBody>
      </p:sp>
      <p:sp>
        <p:nvSpPr>
          <p:cNvPr id="1095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76736FA6-620C-C949-9ECE-887F21E9B0E5}" type="slidenum">
              <a:rPr lang="en-US" altLang="en-US" sz="1400"/>
              <a:pPr>
                <a:lnSpc>
                  <a:spcPct val="100000"/>
                </a:lnSpc>
                <a:spcBef>
                  <a:spcPct val="0"/>
                </a:spcBef>
                <a:buSzTx/>
                <a:buFontTx/>
                <a:buNone/>
              </a:pPr>
              <a:t>42</a:t>
            </a:fld>
            <a:endParaRPr lang="en-US" altLang="en-US" sz="1400"/>
          </a:p>
        </p:txBody>
      </p:sp>
      <p:pic>
        <p:nvPicPr>
          <p:cNvPr id="5" name="Picture 2" descr="EcoRaider EB1RM50016 Bed Bug Killer Spray By EcoRaider 16 OZ , All-Natural &amp; Non-Toxic">
            <a:extLst>
              <a:ext uri="{FF2B5EF4-FFF2-40B4-BE49-F238E27FC236}">
                <a16:creationId xmlns:a16="http://schemas.microsoft.com/office/drawing/2014/main" id="{0D7FB7F4-3B5A-E741-BD96-C8A586A3D39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70521" y="1684337"/>
            <a:ext cx="2205038"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F9E3F1D-A7D8-764E-9457-365E8D722E74}"/>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rot="-493162">
            <a:off x="5987966" y="537141"/>
            <a:ext cx="4121150" cy="624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mage result for cimexa">
            <a:extLst>
              <a:ext uri="{FF2B5EF4-FFF2-40B4-BE49-F238E27FC236}">
                <a16:creationId xmlns:a16="http://schemas.microsoft.com/office/drawing/2014/main" id="{DB9B87FF-D2E1-6D46-952F-CD7C4F4E6C3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924800" y="2652599"/>
            <a:ext cx="10668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4FFABB6-E1B8-914F-B049-A1777A14F416}"/>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rot="6403211">
            <a:off x="4370750" y="2768533"/>
            <a:ext cx="5442716" cy="277646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570">
                                            <p:txEl>
                                              <p:pRg st="0" end="0"/>
                                            </p:txEl>
                                          </p:spTgt>
                                        </p:tgtEl>
                                        <p:attrNameLst>
                                          <p:attrName>style.visibility</p:attrName>
                                        </p:attrNameLst>
                                      </p:cBhvr>
                                      <p:to>
                                        <p:strVal val="visible"/>
                                      </p:to>
                                    </p:set>
                                    <p:anim calcmode="lin" valueType="num">
                                      <p:cBhvr additive="base">
                                        <p:cTn id="7" dur="500" fill="hold"/>
                                        <p:tgtEl>
                                          <p:spTgt spid="1095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95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9570">
                                            <p:txEl>
                                              <p:pRg st="1" end="1"/>
                                            </p:txEl>
                                          </p:spTgt>
                                        </p:tgtEl>
                                        <p:attrNameLst>
                                          <p:attrName>style.visibility</p:attrName>
                                        </p:attrNameLst>
                                      </p:cBhvr>
                                      <p:to>
                                        <p:strVal val="visible"/>
                                      </p:to>
                                    </p:set>
                                    <p:anim calcmode="lin" valueType="num">
                                      <p:cBhvr additive="base">
                                        <p:cTn id="13" dur="500" fill="hold"/>
                                        <p:tgtEl>
                                          <p:spTgt spid="10957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95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9570">
                                            <p:txEl>
                                              <p:pRg st="2" end="2"/>
                                            </p:txEl>
                                          </p:spTgt>
                                        </p:tgtEl>
                                        <p:attrNameLst>
                                          <p:attrName>style.visibility</p:attrName>
                                        </p:attrNameLst>
                                      </p:cBhvr>
                                      <p:to>
                                        <p:strVal val="visible"/>
                                      </p:to>
                                    </p:set>
                                    <p:anim calcmode="lin" valueType="num">
                                      <p:cBhvr additive="base">
                                        <p:cTn id="19" dur="500" fill="hold"/>
                                        <p:tgtEl>
                                          <p:spTgt spid="10957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95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9570">
                                            <p:txEl>
                                              <p:pRg st="3" end="3"/>
                                            </p:txEl>
                                          </p:spTgt>
                                        </p:tgtEl>
                                        <p:attrNameLst>
                                          <p:attrName>style.visibility</p:attrName>
                                        </p:attrNameLst>
                                      </p:cBhvr>
                                      <p:to>
                                        <p:strVal val="visible"/>
                                      </p:to>
                                    </p:set>
                                    <p:anim calcmode="lin" valueType="num">
                                      <p:cBhvr additive="base">
                                        <p:cTn id="25" dur="500" fill="hold"/>
                                        <p:tgtEl>
                                          <p:spTgt spid="10957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95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9570">
                                            <p:txEl>
                                              <p:pRg st="4" end="4"/>
                                            </p:txEl>
                                          </p:spTgt>
                                        </p:tgtEl>
                                        <p:attrNameLst>
                                          <p:attrName>style.visibility</p:attrName>
                                        </p:attrNameLst>
                                      </p:cBhvr>
                                      <p:to>
                                        <p:strVal val="visible"/>
                                      </p:to>
                                    </p:set>
                                    <p:anim calcmode="lin" valueType="num">
                                      <p:cBhvr additive="base">
                                        <p:cTn id="31" dur="500" fill="hold"/>
                                        <p:tgtEl>
                                          <p:spTgt spid="10957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95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9570">
                                            <p:txEl>
                                              <p:pRg st="5" end="5"/>
                                            </p:txEl>
                                          </p:spTgt>
                                        </p:tgtEl>
                                        <p:attrNameLst>
                                          <p:attrName>style.visibility</p:attrName>
                                        </p:attrNameLst>
                                      </p:cBhvr>
                                      <p:to>
                                        <p:strVal val="visible"/>
                                      </p:to>
                                    </p:set>
                                    <p:anim calcmode="lin" valueType="num">
                                      <p:cBhvr additive="base">
                                        <p:cTn id="37" dur="500" fill="hold"/>
                                        <p:tgtEl>
                                          <p:spTgt spid="10957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95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3"/>
          <p:cNvSpPr>
            <a:spLocks noGrp="1" noChangeArrowheads="1"/>
          </p:cNvSpPr>
          <p:nvPr>
            <p:ph type="title"/>
          </p:nvPr>
        </p:nvSpPr>
        <p:spPr/>
        <p:txBody>
          <a:bodyPr/>
          <a:lstStyle/>
          <a:p>
            <a:r>
              <a:rPr lang="en-US" altLang="en-US"/>
              <a:t>Only PMPs use sprays</a:t>
            </a:r>
          </a:p>
        </p:txBody>
      </p:sp>
      <p:sp>
        <p:nvSpPr>
          <p:cNvPr id="111619" name="Rectangle 44"/>
          <p:cNvSpPr>
            <a:spLocks noGrp="1" noChangeArrowheads="1"/>
          </p:cNvSpPr>
          <p:nvPr>
            <p:ph idx="1"/>
          </p:nvPr>
        </p:nvSpPr>
        <p:spPr>
          <a:xfrm>
            <a:off x="0" y="1524000"/>
            <a:ext cx="4648200" cy="5029200"/>
          </a:xfrm>
        </p:spPr>
        <p:txBody>
          <a:bodyPr/>
          <a:lstStyle/>
          <a:p>
            <a:pPr>
              <a:buBlip>
                <a:blip r:embed="rId3"/>
              </a:buBlip>
            </a:pPr>
            <a:r>
              <a:rPr lang="en-US" altLang="en-US" dirty="0"/>
              <a:t>Sprays are not effective when used by tenants for bed bug control</a:t>
            </a:r>
          </a:p>
          <a:p>
            <a:pPr>
              <a:buBlip>
                <a:blip r:embed="rId3"/>
              </a:buBlip>
            </a:pPr>
            <a:r>
              <a:rPr lang="en-US" altLang="en-US" dirty="0"/>
              <a:t>Over-the-counter-sprays and foggers cause the bugs to scatter so the problem becomes harder to deal with</a:t>
            </a:r>
          </a:p>
          <a:p>
            <a:pPr lvl="1"/>
            <a:endParaRPr lang="en-US" altLang="en-US" dirty="0"/>
          </a:p>
        </p:txBody>
      </p:sp>
      <p:sp>
        <p:nvSpPr>
          <p:cNvPr id="11161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89DF56B4-3B3C-FD43-BE5E-2242E623260C}" type="slidenum">
              <a:rPr lang="en-US" altLang="en-US" sz="1400"/>
              <a:pPr>
                <a:lnSpc>
                  <a:spcPct val="100000"/>
                </a:lnSpc>
                <a:spcBef>
                  <a:spcPct val="0"/>
                </a:spcBef>
                <a:buSzTx/>
                <a:buFontTx/>
                <a:buNone/>
              </a:pPr>
              <a:t>43</a:t>
            </a:fld>
            <a:endParaRPr lang="en-US" altLang="en-US" sz="1400"/>
          </a:p>
        </p:txBody>
      </p:sp>
      <p:pic>
        <p:nvPicPr>
          <p:cNvPr id="3" name="Picture 2">
            <a:extLst>
              <a:ext uri="{FF2B5EF4-FFF2-40B4-BE49-F238E27FC236}">
                <a16:creationId xmlns:a16="http://schemas.microsoft.com/office/drawing/2014/main" id="{6A7669A2-A829-A34B-8BD6-AE3BC6437D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49744" y="2133599"/>
            <a:ext cx="4559999" cy="3482181"/>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
        <p:nvSpPr>
          <p:cNvPr id="4" name="&quot;No&quot; Symbol 3">
            <a:extLst>
              <a:ext uri="{FF2B5EF4-FFF2-40B4-BE49-F238E27FC236}">
                <a16:creationId xmlns:a16="http://schemas.microsoft.com/office/drawing/2014/main" id="{79EA532B-1669-DD4B-89F4-A1067440529B}"/>
              </a:ext>
            </a:extLst>
          </p:cNvPr>
          <p:cNvSpPr/>
          <p:nvPr/>
        </p:nvSpPr>
        <p:spPr>
          <a:xfrm>
            <a:off x="4614862" y="1790700"/>
            <a:ext cx="4209143" cy="4495800"/>
          </a:xfrm>
          <a:prstGeom prst="noSmoking">
            <a:avLst>
              <a:gd name="adj" fmla="val 4482"/>
            </a:avLst>
          </a:prstGeom>
          <a:solidFill>
            <a:schemeClr val="accent2"/>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pPr algn="ctr"/>
            <a:r>
              <a:rPr lang="en-US" altLang="en-US"/>
              <a:t>Find a good contractor and provide oversight</a:t>
            </a:r>
          </a:p>
        </p:txBody>
      </p:sp>
      <p:sp>
        <p:nvSpPr>
          <p:cNvPr id="55299" name="Content Placeholder 2"/>
          <p:cNvSpPr>
            <a:spLocks noGrp="1"/>
          </p:cNvSpPr>
          <p:nvPr>
            <p:ph idx="1"/>
          </p:nvPr>
        </p:nvSpPr>
        <p:spPr>
          <a:xfrm>
            <a:off x="1588" y="1600200"/>
            <a:ext cx="5180012" cy="4572000"/>
          </a:xfrm>
        </p:spPr>
        <p:txBody>
          <a:bodyPr>
            <a:normAutofit lnSpcReduction="10000"/>
          </a:bodyPr>
          <a:lstStyle/>
          <a:p>
            <a:pPr marL="0" indent="0">
              <a:buFontTx/>
              <a:buNone/>
              <a:defRPr/>
            </a:pPr>
            <a:r>
              <a:rPr lang="en-US" altLang="en-US" sz="2400" dirty="0"/>
              <a:t>Property managers MUST:</a:t>
            </a:r>
          </a:p>
          <a:p>
            <a:pPr>
              <a:buBlip>
                <a:blip r:embed="rId3"/>
              </a:buBlip>
              <a:defRPr/>
            </a:pPr>
            <a:r>
              <a:rPr lang="en-US" altLang="en-US" sz="2400" dirty="0"/>
              <a:t>Oversee contractors</a:t>
            </a:r>
          </a:p>
          <a:p>
            <a:pPr>
              <a:buBlip>
                <a:blip r:embed="rId3"/>
              </a:buBlip>
              <a:defRPr/>
            </a:pPr>
            <a:r>
              <a:rPr lang="en-US" altLang="en-US" sz="2400" dirty="0"/>
              <a:t>Keep records of progress and reduction of pest population</a:t>
            </a:r>
          </a:p>
          <a:p>
            <a:pPr marL="0" indent="0">
              <a:buNone/>
              <a:defRPr/>
            </a:pPr>
            <a:r>
              <a:rPr lang="en-US" altLang="en-US" sz="2400" dirty="0">
                <a:solidFill>
                  <a:srgbClr val="993300"/>
                </a:solidFill>
              </a:rPr>
              <a:t>PMPs MUST:</a:t>
            </a:r>
          </a:p>
          <a:p>
            <a:pPr>
              <a:buBlip>
                <a:blip r:embed="rId3"/>
              </a:buBlip>
              <a:defRPr/>
            </a:pPr>
            <a:r>
              <a:rPr lang="en-US" altLang="en-US" sz="2400" dirty="0">
                <a:solidFill>
                  <a:srgbClr val="993300"/>
                </a:solidFill>
              </a:rPr>
              <a:t>Report monitoring results. </a:t>
            </a:r>
            <a:r>
              <a:rPr lang="en-US" altLang="en-US" sz="1800" dirty="0">
                <a:solidFill>
                  <a:srgbClr val="993300"/>
                </a:solidFill>
              </a:rPr>
              <a:t>How else will we know if treatment worked and the contractor is doing the job?</a:t>
            </a:r>
          </a:p>
          <a:p>
            <a:pPr marL="0" indent="0">
              <a:buNone/>
              <a:defRPr/>
            </a:pPr>
            <a:r>
              <a:rPr lang="en-US" altLang="en-US" sz="2400" dirty="0">
                <a:solidFill>
                  <a:schemeClr val="accent1">
                    <a:lumMod val="25000"/>
                  </a:schemeClr>
                </a:solidFill>
              </a:rPr>
              <a:t>Both:</a:t>
            </a:r>
          </a:p>
          <a:p>
            <a:pPr>
              <a:buBlip>
                <a:blip r:embed="rId3"/>
              </a:buBlip>
              <a:defRPr/>
            </a:pPr>
            <a:r>
              <a:rPr lang="en-US" altLang="en-US" sz="2400" dirty="0">
                <a:solidFill>
                  <a:schemeClr val="accent1">
                    <a:lumMod val="25000"/>
                  </a:schemeClr>
                </a:solidFill>
              </a:rPr>
              <a:t>Decide which units need attention  </a:t>
            </a:r>
            <a:r>
              <a:rPr lang="en-US" altLang="en-US" sz="1800" dirty="0">
                <a:solidFill>
                  <a:schemeClr val="accent1">
                    <a:lumMod val="25000"/>
                  </a:schemeClr>
                </a:solidFill>
              </a:rPr>
              <a:t>(not complaint-based)</a:t>
            </a:r>
          </a:p>
          <a:p>
            <a:pPr>
              <a:buBlip>
                <a:blip r:embed="rId3"/>
              </a:buBlip>
              <a:defRPr/>
            </a:pPr>
            <a:r>
              <a:rPr lang="en-US" altLang="en-US" sz="2400" dirty="0">
                <a:solidFill>
                  <a:schemeClr val="accent1">
                    <a:lumMod val="25000"/>
                  </a:schemeClr>
                </a:solidFill>
              </a:rPr>
              <a:t>Confirm elimination</a:t>
            </a:r>
            <a:endParaRPr lang="en-US" altLang="en-US" sz="2400" dirty="0">
              <a:solidFill>
                <a:srgbClr val="993300"/>
              </a:solidFill>
            </a:endParaRPr>
          </a:p>
        </p:txBody>
      </p:sp>
      <p:pic>
        <p:nvPicPr>
          <p:cNvPr id="5" name="Content Placeholder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704038">
            <a:off x="5560651" y="1874936"/>
            <a:ext cx="3117850" cy="40481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Box 3"/>
          <p:cNvSpPr txBox="1">
            <a:spLocks noChangeArrowheads="1"/>
          </p:cNvSpPr>
          <p:nvPr/>
        </p:nvSpPr>
        <p:spPr bwMode="auto">
          <a:xfrm>
            <a:off x="3429000" y="6185485"/>
            <a:ext cx="624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SzPct val="80000"/>
              <a:buBlip>
                <a:blip r:embed="rId5"/>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1600" dirty="0">
                <a:ea typeface="ＭＳ Ｐゴシック" charset="-128"/>
                <a:hlinkClick r:id="rId6"/>
              </a:rPr>
              <a:t>http://citybugs.tamu.edu/factsheets/biting-stinging/bed-bugs/</a:t>
            </a:r>
            <a:endParaRPr lang="en-US" altLang="en-US" sz="1600" dirty="0">
              <a:ea typeface="ＭＳ Ｐゴシック"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p:txBody>
          <a:bodyPr/>
          <a:lstStyle/>
          <a:p>
            <a:r>
              <a:rPr lang="en-US" altLang="en-US"/>
              <a:t>The PMP's role</a:t>
            </a:r>
          </a:p>
        </p:txBody>
      </p:sp>
      <p:sp>
        <p:nvSpPr>
          <p:cNvPr id="105475" name="Rectangle 5"/>
          <p:cNvSpPr>
            <a:spLocks noGrp="1" noChangeArrowheads="1"/>
          </p:cNvSpPr>
          <p:nvPr>
            <p:ph idx="1"/>
          </p:nvPr>
        </p:nvSpPr>
        <p:spPr>
          <a:xfrm>
            <a:off x="-8021" y="1828800"/>
            <a:ext cx="5418221" cy="4800600"/>
          </a:xfrm>
        </p:spPr>
        <p:txBody>
          <a:bodyPr>
            <a:normAutofit fontScale="92500" lnSpcReduction="10000"/>
          </a:bodyPr>
          <a:lstStyle/>
          <a:p>
            <a:pPr eaLnBrk="1" hangingPunct="1">
              <a:lnSpc>
                <a:spcPct val="100000"/>
              </a:lnSpc>
              <a:spcBef>
                <a:spcPct val="50000"/>
              </a:spcBef>
              <a:buSzTx/>
              <a:buBlip>
                <a:blip r:embed="rId3"/>
              </a:buBlip>
            </a:pPr>
            <a:r>
              <a:rPr lang="en-US" altLang="en-US" sz="2800" dirty="0">
                <a:ea typeface="ＭＳ Ｐゴシック" charset="-128"/>
              </a:rPr>
              <a:t>ALWAYS thoroughly inspects the reporting unit and the adjacent areas</a:t>
            </a:r>
          </a:p>
          <a:p>
            <a:pPr eaLnBrk="1" hangingPunct="1">
              <a:lnSpc>
                <a:spcPct val="100000"/>
              </a:lnSpc>
              <a:spcBef>
                <a:spcPct val="50000"/>
              </a:spcBef>
              <a:buSzTx/>
              <a:buBlip>
                <a:blip r:embed="rId3"/>
              </a:buBlip>
            </a:pPr>
            <a:r>
              <a:rPr lang="en-US" altLang="en-US" sz="2800" dirty="0">
                <a:ea typeface="ＭＳ Ｐゴシック" charset="-128"/>
              </a:rPr>
              <a:t>Provides site-specific preparation guidelines</a:t>
            </a:r>
          </a:p>
          <a:p>
            <a:pPr eaLnBrk="1" hangingPunct="1">
              <a:lnSpc>
                <a:spcPct val="100000"/>
              </a:lnSpc>
              <a:spcBef>
                <a:spcPct val="50000"/>
              </a:spcBef>
              <a:buSzTx/>
              <a:buBlip>
                <a:blip r:embed="rId3"/>
              </a:buBlip>
            </a:pPr>
            <a:r>
              <a:rPr lang="en-US" altLang="en-US" sz="2800" dirty="0">
                <a:ea typeface="ＭＳ Ｐゴシック" charset="-128"/>
              </a:rPr>
              <a:t>Follows the label</a:t>
            </a:r>
          </a:p>
          <a:p>
            <a:pPr eaLnBrk="1" hangingPunct="1">
              <a:lnSpc>
                <a:spcPct val="100000"/>
              </a:lnSpc>
              <a:spcBef>
                <a:spcPct val="50000"/>
              </a:spcBef>
              <a:buSzTx/>
              <a:buBlip>
                <a:blip r:embed="rId3"/>
              </a:buBlip>
            </a:pPr>
            <a:r>
              <a:rPr lang="en-US" altLang="en-US" sz="2800" dirty="0">
                <a:ea typeface="ＭＳ Ｐゴシック" charset="-128"/>
              </a:rPr>
              <a:t>Returns to inspect every two weeks and treat if bed bugs are found and follows-up until bed bugs are not found for two - three consecutive visits</a:t>
            </a:r>
            <a:endParaRPr lang="en-US" altLang="en-US" sz="2400" dirty="0">
              <a:ea typeface="ＭＳ Ｐゴシック" charset="-128"/>
            </a:endParaRPr>
          </a:p>
        </p:txBody>
      </p:sp>
      <p:sp>
        <p:nvSpPr>
          <p:cNvPr id="105473"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BC49F63-7BB2-D548-9CCC-44B0FF4AB3D3}" type="slidenum">
              <a:rPr lang="en-US" altLang="en-US" sz="1400"/>
              <a:pPr>
                <a:lnSpc>
                  <a:spcPct val="100000"/>
                </a:lnSpc>
                <a:spcBef>
                  <a:spcPct val="0"/>
                </a:spcBef>
                <a:buSzTx/>
                <a:buFontTx/>
                <a:buNone/>
              </a:pPr>
              <a:t>45</a:t>
            </a:fld>
            <a:endParaRPr lang="en-US" altLang="en-US" sz="1400"/>
          </a:p>
        </p:txBody>
      </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sharpenSoften amount="57000"/>
                    </a14:imgEffect>
                  </a14:imgLayer>
                </a14:imgProps>
              </a:ext>
              <a:ext uri="{28A0092B-C50C-407E-A947-70E740481C1C}">
                <a14:useLocalDpi xmlns:a14="http://schemas.microsoft.com/office/drawing/2010/main"/>
              </a:ext>
            </a:extLst>
          </a:blip>
          <a:stretch>
            <a:fillRect/>
          </a:stretch>
        </p:blipFill>
        <p:spPr>
          <a:xfrm>
            <a:off x="5521742" y="1981200"/>
            <a:ext cx="3505200" cy="35052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
        <p:nvSpPr>
          <p:cNvPr id="6" name="TextBox 5"/>
          <p:cNvSpPr txBox="1"/>
          <p:nvPr/>
        </p:nvSpPr>
        <p:spPr>
          <a:xfrm>
            <a:off x="7919284" y="5286345"/>
            <a:ext cx="1219200" cy="200055"/>
          </a:xfrm>
          <a:prstGeom prst="rect">
            <a:avLst/>
          </a:prstGeom>
          <a:noFill/>
        </p:spPr>
        <p:txBody>
          <a:bodyPr wrap="square" rtlCol="0">
            <a:spAutoFit/>
          </a:bodyPr>
          <a:lstStyle/>
          <a:p>
            <a:r>
              <a:rPr lang="en-US" sz="700" dirty="0">
                <a:solidFill>
                  <a:schemeClr val="bg1"/>
                </a:solidFill>
              </a:rPr>
              <a:t>Photo: Susannah Reese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1200" y="1564104"/>
            <a:ext cx="3352800" cy="529389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19810" name="Title 1"/>
          <p:cNvSpPr>
            <a:spLocks noGrp="1"/>
          </p:cNvSpPr>
          <p:nvPr>
            <p:ph type="title"/>
          </p:nvPr>
        </p:nvSpPr>
        <p:spPr/>
        <p:txBody>
          <a:bodyPr/>
          <a:lstStyle/>
          <a:p>
            <a:r>
              <a:rPr lang="en-US" altLang="en-US"/>
              <a:t>Mix it up</a:t>
            </a:r>
          </a:p>
        </p:txBody>
      </p:sp>
      <p:sp>
        <p:nvSpPr>
          <p:cNvPr id="119811" name="Content Placeholder 2"/>
          <p:cNvSpPr>
            <a:spLocks noGrp="1"/>
          </p:cNvSpPr>
          <p:nvPr>
            <p:ph sz="half" idx="1"/>
          </p:nvPr>
        </p:nvSpPr>
        <p:spPr>
          <a:xfrm>
            <a:off x="228600" y="1789113"/>
            <a:ext cx="4419600" cy="4764087"/>
          </a:xfrm>
        </p:spPr>
        <p:txBody>
          <a:bodyPr/>
          <a:lstStyle/>
          <a:p>
            <a:pPr>
              <a:buBlip>
                <a:blip r:embed="rId4"/>
              </a:buBlip>
            </a:pPr>
            <a:r>
              <a:rPr lang="en-US" altLang="en-US" dirty="0"/>
              <a:t>Heat - steam, chamber</a:t>
            </a:r>
          </a:p>
          <a:p>
            <a:pPr lvl="1">
              <a:buBlip>
                <a:blip r:embed="rId4"/>
              </a:buBlip>
            </a:pPr>
            <a:r>
              <a:rPr lang="en-US" altLang="en-US" dirty="0">
                <a:solidFill>
                  <a:srgbClr val="993300"/>
                </a:solidFill>
              </a:rPr>
              <a:t>With optional residual insecticides</a:t>
            </a:r>
          </a:p>
          <a:p>
            <a:pPr>
              <a:buBlip>
                <a:blip r:embed="rId4"/>
              </a:buBlip>
            </a:pPr>
            <a:r>
              <a:rPr lang="en-US" altLang="en-US" dirty="0"/>
              <a:t>Pesticide-based</a:t>
            </a:r>
          </a:p>
          <a:p>
            <a:pPr lvl="1">
              <a:buBlip>
                <a:blip r:embed="rId4"/>
              </a:buBlip>
            </a:pPr>
            <a:r>
              <a:rPr lang="en-US" altLang="en-US" dirty="0">
                <a:solidFill>
                  <a:srgbClr val="993300"/>
                </a:solidFill>
              </a:rPr>
              <a:t>Barriers</a:t>
            </a:r>
          </a:p>
          <a:p>
            <a:pPr lvl="1">
              <a:buBlip>
                <a:blip r:embed="rId4"/>
              </a:buBlip>
            </a:pPr>
            <a:r>
              <a:rPr lang="en-US" altLang="en-US" dirty="0">
                <a:solidFill>
                  <a:srgbClr val="993300"/>
                </a:solidFill>
              </a:rPr>
              <a:t>Dusts</a:t>
            </a:r>
          </a:p>
          <a:p>
            <a:pPr lvl="1">
              <a:buBlip>
                <a:blip r:embed="rId4"/>
              </a:buBlip>
            </a:pPr>
            <a:r>
              <a:rPr lang="en-US" altLang="en-US" dirty="0">
                <a:solidFill>
                  <a:srgbClr val="993300"/>
                </a:solidFill>
              </a:rPr>
              <a:t>Residual sprays</a:t>
            </a:r>
          </a:p>
          <a:p>
            <a:pPr>
              <a:buBlip>
                <a:blip r:embed="rId4"/>
              </a:buBlip>
            </a:pPr>
            <a:r>
              <a:rPr lang="en-US" altLang="en-US" dirty="0"/>
              <a:t>Vacuum and encasements </a:t>
            </a:r>
            <a:r>
              <a:rPr lang="en-US" altLang="en-US" dirty="0">
                <a:solidFill>
                  <a:srgbClr val="993300"/>
                </a:solidFill>
              </a:rPr>
              <a:t>– all treatments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400ECCED-8360-4749-847D-190ACBB0D9DD}"/>
              </a:ext>
            </a:extLst>
          </p:cNvPr>
          <p:cNvSpPr>
            <a:spLocks noGrp="1" noChangeArrowheads="1"/>
          </p:cNvSpPr>
          <p:nvPr>
            <p:ph type="title"/>
          </p:nvPr>
        </p:nvSpPr>
        <p:spPr/>
        <p:txBody>
          <a:bodyPr/>
          <a:lstStyle/>
          <a:p>
            <a:r>
              <a:rPr lang="en-US" altLang="en-US" dirty="0"/>
              <a:t>Module Review (Workplan)</a:t>
            </a:r>
            <a:br>
              <a:rPr lang="en-US" altLang="en-US" dirty="0"/>
            </a:br>
            <a:r>
              <a:rPr lang="en-US" altLang="en-US" dirty="0"/>
              <a:t>What will you do now?</a:t>
            </a:r>
          </a:p>
        </p:txBody>
      </p:sp>
      <p:sp>
        <p:nvSpPr>
          <p:cNvPr id="158723" name="Text Placeholder 4">
            <a:extLst>
              <a:ext uri="{FF2B5EF4-FFF2-40B4-BE49-F238E27FC236}">
                <a16:creationId xmlns:a16="http://schemas.microsoft.com/office/drawing/2014/main" id="{9D3C6662-ACDE-A643-98CC-74A0FD24F195}"/>
              </a:ext>
            </a:extLst>
          </p:cNvPr>
          <p:cNvSpPr>
            <a:spLocks noGrp="1" noChangeArrowheads="1"/>
          </p:cNvSpPr>
          <p:nvPr>
            <p:ph type="body" idx="1"/>
          </p:nvPr>
        </p:nvSpPr>
        <p:spPr>
          <a:xfrm>
            <a:off x="682558" y="2008585"/>
            <a:ext cx="2562620" cy="479822"/>
          </a:xfrm>
        </p:spPr>
        <p:txBody>
          <a:bodyPr/>
          <a:lstStyle/>
          <a:p>
            <a:r>
              <a:rPr lang="en-US" altLang="en-US" dirty="0"/>
              <a:t>Who does what?</a:t>
            </a:r>
          </a:p>
        </p:txBody>
      </p:sp>
      <p:sp>
        <p:nvSpPr>
          <p:cNvPr id="158724" name="Content Placeholder 2">
            <a:extLst>
              <a:ext uri="{FF2B5EF4-FFF2-40B4-BE49-F238E27FC236}">
                <a16:creationId xmlns:a16="http://schemas.microsoft.com/office/drawing/2014/main" id="{72999931-9BF3-524F-B5DB-11D96386E6F0}"/>
              </a:ext>
            </a:extLst>
          </p:cNvPr>
          <p:cNvSpPr>
            <a:spLocks noGrp="1" noChangeArrowheads="1"/>
          </p:cNvSpPr>
          <p:nvPr>
            <p:ph sz="half" idx="2"/>
          </p:nvPr>
        </p:nvSpPr>
        <p:spPr>
          <a:xfrm>
            <a:off x="757990" y="2488406"/>
            <a:ext cx="2647362" cy="3231951"/>
          </a:xfrm>
        </p:spPr>
        <p:txBody>
          <a:bodyPr>
            <a:noAutofit/>
          </a:bodyPr>
          <a:lstStyle/>
          <a:p>
            <a:pPr defTabSz="685800">
              <a:lnSpc>
                <a:spcPct val="110000"/>
              </a:lnSpc>
              <a:spcBef>
                <a:spcPct val="30000"/>
              </a:spcBef>
              <a:buBlip>
                <a:blip r:embed="rId3"/>
              </a:buBlip>
            </a:pPr>
            <a:r>
              <a:rPr lang="en-US" altLang="en-US" sz="2100" dirty="0">
                <a:latin typeface="Arial" panose="020B0604020202020204" pitchFamily="34" charset="0"/>
                <a:ea typeface="Osaka" panose="020B0600000000000000" pitchFamily="34" charset="-128"/>
                <a:cs typeface="+mn-cs"/>
              </a:rPr>
              <a:t>Education</a:t>
            </a:r>
          </a:p>
          <a:p>
            <a:pPr defTabSz="685800">
              <a:lnSpc>
                <a:spcPct val="110000"/>
              </a:lnSpc>
              <a:spcBef>
                <a:spcPct val="30000"/>
              </a:spcBef>
              <a:buBlip>
                <a:blip r:embed="rId3"/>
              </a:buBlip>
            </a:pPr>
            <a:r>
              <a:rPr lang="en-US" altLang="en-US" sz="2100" dirty="0">
                <a:latin typeface="Arial" panose="020B0604020202020204" pitchFamily="34" charset="0"/>
                <a:ea typeface="Osaka" panose="020B0600000000000000" pitchFamily="34" charset="-128"/>
                <a:cs typeface="+mn-cs"/>
              </a:rPr>
              <a:t>Monitoring</a:t>
            </a:r>
          </a:p>
          <a:p>
            <a:pPr defTabSz="685800">
              <a:lnSpc>
                <a:spcPct val="110000"/>
              </a:lnSpc>
              <a:spcBef>
                <a:spcPct val="30000"/>
              </a:spcBef>
              <a:buBlip>
                <a:blip r:embed="rId3"/>
              </a:buBlip>
            </a:pPr>
            <a:r>
              <a:rPr lang="en-US" altLang="en-US" sz="2100" dirty="0">
                <a:latin typeface="Arial" panose="020B0604020202020204" pitchFamily="34" charset="0"/>
                <a:ea typeface="Osaka" panose="020B0600000000000000" pitchFamily="34" charset="-128"/>
                <a:cs typeface="+mn-cs"/>
              </a:rPr>
              <a:t>Preparation</a:t>
            </a:r>
          </a:p>
          <a:p>
            <a:pPr defTabSz="685800">
              <a:lnSpc>
                <a:spcPct val="110000"/>
              </a:lnSpc>
              <a:spcBef>
                <a:spcPct val="30000"/>
              </a:spcBef>
              <a:buBlip>
                <a:blip r:embed="rId3"/>
              </a:buBlip>
            </a:pPr>
            <a:r>
              <a:rPr lang="en-US" altLang="en-US" sz="2100" dirty="0">
                <a:latin typeface="Arial" panose="020B0604020202020204" pitchFamily="34" charset="0"/>
                <a:ea typeface="Osaka" panose="020B0600000000000000" pitchFamily="34" charset="-128"/>
                <a:cs typeface="+mn-cs"/>
              </a:rPr>
              <a:t>Laundry</a:t>
            </a:r>
          </a:p>
          <a:p>
            <a:pPr defTabSz="685800">
              <a:lnSpc>
                <a:spcPct val="110000"/>
              </a:lnSpc>
              <a:spcBef>
                <a:spcPct val="30000"/>
              </a:spcBef>
              <a:buBlip>
                <a:blip r:embed="rId3"/>
              </a:buBlip>
            </a:pPr>
            <a:r>
              <a:rPr lang="en-US" altLang="en-US" sz="2100" dirty="0">
                <a:latin typeface="Arial" panose="020B0604020202020204" pitchFamily="34" charset="0"/>
                <a:ea typeface="Osaka" panose="020B0600000000000000" pitchFamily="34" charset="-128"/>
                <a:cs typeface="+mn-cs"/>
              </a:rPr>
              <a:t>Encasements</a:t>
            </a:r>
          </a:p>
          <a:p>
            <a:pPr defTabSz="685800">
              <a:lnSpc>
                <a:spcPct val="110000"/>
              </a:lnSpc>
              <a:spcBef>
                <a:spcPct val="30000"/>
              </a:spcBef>
              <a:buBlip>
                <a:blip r:embed="rId3"/>
              </a:buBlip>
            </a:pPr>
            <a:r>
              <a:rPr lang="en-US" altLang="en-US" sz="2100" dirty="0">
                <a:latin typeface="Arial" panose="020B0604020202020204" pitchFamily="34" charset="0"/>
                <a:ea typeface="Osaka" panose="020B0600000000000000" pitchFamily="34" charset="-128"/>
                <a:cs typeface="+mn-cs"/>
              </a:rPr>
              <a:t>Visual inspection</a:t>
            </a:r>
          </a:p>
          <a:p>
            <a:pPr defTabSz="685800">
              <a:lnSpc>
                <a:spcPct val="110000"/>
              </a:lnSpc>
              <a:spcBef>
                <a:spcPct val="30000"/>
              </a:spcBef>
              <a:buBlip>
                <a:blip r:embed="rId3"/>
              </a:buBlip>
            </a:pPr>
            <a:r>
              <a:rPr lang="en-US" altLang="en-US" sz="2100" dirty="0">
                <a:latin typeface="Arial" panose="020B0604020202020204" pitchFamily="34" charset="0"/>
                <a:ea typeface="Osaka" panose="020B0600000000000000" pitchFamily="34" charset="-128"/>
                <a:cs typeface="+mn-cs"/>
              </a:rPr>
              <a:t>Furniture removal</a:t>
            </a:r>
          </a:p>
          <a:p>
            <a:pPr defTabSz="685800">
              <a:lnSpc>
                <a:spcPct val="110000"/>
              </a:lnSpc>
              <a:spcBef>
                <a:spcPct val="30000"/>
              </a:spcBef>
              <a:buBlip>
                <a:blip r:embed="rId3"/>
              </a:buBlip>
            </a:pPr>
            <a:r>
              <a:rPr lang="en-US" altLang="en-US" sz="2100" dirty="0">
                <a:latin typeface="Arial" panose="020B0604020202020204" pitchFamily="34" charset="0"/>
                <a:ea typeface="Osaka" panose="020B0600000000000000" pitchFamily="34" charset="-128"/>
                <a:cs typeface="+mn-cs"/>
              </a:rPr>
              <a:t>Review records</a:t>
            </a:r>
          </a:p>
          <a:p>
            <a:pPr defTabSz="685800">
              <a:lnSpc>
                <a:spcPct val="110000"/>
              </a:lnSpc>
              <a:spcBef>
                <a:spcPct val="30000"/>
              </a:spcBef>
              <a:buBlip>
                <a:blip r:embed="rId3"/>
              </a:buBlip>
            </a:pPr>
            <a:endParaRPr lang="en-US" altLang="en-US" sz="2100" dirty="0">
              <a:latin typeface="Arial" panose="020B0604020202020204" pitchFamily="34" charset="0"/>
              <a:ea typeface="Osaka" panose="020B0600000000000000" pitchFamily="34" charset="-128"/>
              <a:cs typeface="+mn-cs"/>
            </a:endParaRPr>
          </a:p>
        </p:txBody>
      </p:sp>
      <p:sp>
        <p:nvSpPr>
          <p:cNvPr id="158725" name="Text Placeholder 5">
            <a:extLst>
              <a:ext uri="{FF2B5EF4-FFF2-40B4-BE49-F238E27FC236}">
                <a16:creationId xmlns:a16="http://schemas.microsoft.com/office/drawing/2014/main" id="{3992619E-5DBB-6444-B2A0-5BB515092EBF}"/>
              </a:ext>
            </a:extLst>
          </p:cNvPr>
          <p:cNvSpPr>
            <a:spLocks noGrp="1" noChangeArrowheads="1"/>
          </p:cNvSpPr>
          <p:nvPr>
            <p:ph type="body" sz="quarter" idx="3"/>
          </p:nvPr>
        </p:nvSpPr>
        <p:spPr>
          <a:xfrm>
            <a:off x="4031457" y="2008585"/>
            <a:ext cx="3626644" cy="479822"/>
          </a:xfrm>
        </p:spPr>
        <p:txBody>
          <a:bodyPr/>
          <a:lstStyle/>
          <a:p>
            <a:r>
              <a:rPr lang="en-US" altLang="en-US" dirty="0"/>
              <a:t>Contract/Policy requirements</a:t>
            </a:r>
          </a:p>
        </p:txBody>
      </p:sp>
      <p:sp>
        <p:nvSpPr>
          <p:cNvPr id="158726" name="Content Placeholder 6">
            <a:extLst>
              <a:ext uri="{FF2B5EF4-FFF2-40B4-BE49-F238E27FC236}">
                <a16:creationId xmlns:a16="http://schemas.microsoft.com/office/drawing/2014/main" id="{AFCA6A25-C6DE-9F4A-ADDD-E3872C700021}"/>
              </a:ext>
            </a:extLst>
          </p:cNvPr>
          <p:cNvSpPr>
            <a:spLocks noGrp="1" noChangeArrowheads="1"/>
          </p:cNvSpPr>
          <p:nvPr>
            <p:ph sz="quarter" idx="4"/>
          </p:nvPr>
        </p:nvSpPr>
        <p:spPr>
          <a:xfrm>
            <a:off x="3508409" y="2488407"/>
            <a:ext cx="5557806" cy="3306365"/>
          </a:xfrm>
        </p:spPr>
        <p:txBody>
          <a:bodyPr>
            <a:normAutofit fontScale="25000" lnSpcReduction="20000"/>
          </a:bodyPr>
          <a:lstStyle/>
          <a:p>
            <a:pPr defTabSz="685800">
              <a:lnSpc>
                <a:spcPct val="110000"/>
              </a:lnSpc>
              <a:spcBef>
                <a:spcPct val="30000"/>
              </a:spcBef>
              <a:buBlip>
                <a:blip r:embed="rId3"/>
              </a:buBlip>
            </a:pPr>
            <a:r>
              <a:rPr lang="en-US" altLang="en-US" sz="8400" dirty="0">
                <a:latin typeface="Arial" panose="020B0604020202020204" pitchFamily="34" charset="0"/>
                <a:ea typeface="Osaka" panose="020B0600000000000000" pitchFamily="34" charset="-128"/>
                <a:cs typeface="+mn-cs"/>
              </a:rPr>
              <a:t>Monitors in all or high risk units</a:t>
            </a:r>
          </a:p>
          <a:p>
            <a:pPr defTabSz="685800">
              <a:lnSpc>
                <a:spcPct val="110000"/>
              </a:lnSpc>
              <a:spcBef>
                <a:spcPct val="30000"/>
              </a:spcBef>
              <a:buBlip>
                <a:blip r:embed="rId3"/>
              </a:buBlip>
            </a:pPr>
            <a:r>
              <a:rPr lang="en-US" altLang="en-US" sz="8400" dirty="0">
                <a:latin typeface="Arial" panose="020B0604020202020204" pitchFamily="34" charset="0"/>
                <a:ea typeface="Osaka" panose="020B0600000000000000" pitchFamily="34" charset="-128"/>
                <a:cs typeface="+mn-cs"/>
              </a:rPr>
              <a:t>Inspect neighboring units</a:t>
            </a:r>
          </a:p>
          <a:p>
            <a:pPr defTabSz="685800">
              <a:lnSpc>
                <a:spcPct val="110000"/>
              </a:lnSpc>
              <a:spcBef>
                <a:spcPct val="30000"/>
              </a:spcBef>
              <a:buBlip>
                <a:blip r:embed="rId3"/>
              </a:buBlip>
            </a:pPr>
            <a:r>
              <a:rPr lang="en-US" altLang="en-US" sz="8400" dirty="0">
                <a:latin typeface="Arial" panose="020B0604020202020204" pitchFamily="34" charset="0"/>
                <a:ea typeface="Osaka" panose="020B0600000000000000" pitchFamily="34" charset="-128"/>
                <a:cs typeface="+mn-cs"/>
              </a:rPr>
              <a:t>Assessment-based Prep Instructions</a:t>
            </a:r>
          </a:p>
          <a:p>
            <a:pPr defTabSz="685800">
              <a:lnSpc>
                <a:spcPct val="110000"/>
              </a:lnSpc>
              <a:spcBef>
                <a:spcPct val="30000"/>
              </a:spcBef>
              <a:buBlip>
                <a:blip r:embed="rId3"/>
              </a:buBlip>
            </a:pPr>
            <a:r>
              <a:rPr lang="en-US" altLang="en-US" sz="8400" dirty="0">
                <a:latin typeface="Arial" panose="020B0604020202020204" pitchFamily="34" charset="0"/>
                <a:ea typeface="Osaka" panose="020B0600000000000000" pitchFamily="34" charset="-128"/>
                <a:cs typeface="+mn-cs"/>
              </a:rPr>
              <a:t>Use of:</a:t>
            </a:r>
          </a:p>
          <a:p>
            <a:pPr lvl="1" defTabSz="685800">
              <a:lnSpc>
                <a:spcPct val="110000"/>
              </a:lnSpc>
              <a:spcBef>
                <a:spcPct val="30000"/>
              </a:spcBef>
              <a:buBlip>
                <a:blip r:embed="rId3"/>
              </a:buBlip>
            </a:pPr>
            <a:r>
              <a:rPr lang="en-US" altLang="en-US" sz="6000" dirty="0">
                <a:latin typeface="Arial" panose="020B0604020202020204" pitchFamily="34" charset="0"/>
                <a:ea typeface="Osaka" panose="020B0600000000000000" pitchFamily="34" charset="-128"/>
              </a:rPr>
              <a:t>Steam</a:t>
            </a:r>
          </a:p>
          <a:p>
            <a:pPr lvl="1" defTabSz="685800">
              <a:lnSpc>
                <a:spcPct val="110000"/>
              </a:lnSpc>
              <a:spcBef>
                <a:spcPct val="30000"/>
              </a:spcBef>
              <a:buBlip>
                <a:blip r:embed="rId3"/>
              </a:buBlip>
            </a:pPr>
            <a:r>
              <a:rPr lang="en-US" altLang="en-US" sz="6000" dirty="0">
                <a:latin typeface="Arial" panose="020B0604020202020204" pitchFamily="34" charset="0"/>
                <a:ea typeface="Osaka" panose="020B0600000000000000" pitchFamily="34" charset="-128"/>
              </a:rPr>
              <a:t>Heat</a:t>
            </a:r>
          </a:p>
          <a:p>
            <a:pPr lvl="1" defTabSz="685800">
              <a:lnSpc>
                <a:spcPct val="110000"/>
              </a:lnSpc>
              <a:spcBef>
                <a:spcPct val="30000"/>
              </a:spcBef>
              <a:buBlip>
                <a:blip r:embed="rId3"/>
              </a:buBlip>
            </a:pPr>
            <a:r>
              <a:rPr lang="en-US" altLang="en-US" sz="6000" dirty="0">
                <a:latin typeface="Arial" panose="020B0604020202020204" pitchFamily="34" charset="0"/>
                <a:ea typeface="Osaka" panose="020B0600000000000000" pitchFamily="34" charset="-128"/>
              </a:rPr>
              <a:t>Sprays</a:t>
            </a:r>
          </a:p>
          <a:p>
            <a:pPr defTabSz="685800">
              <a:lnSpc>
                <a:spcPct val="110000"/>
              </a:lnSpc>
              <a:spcBef>
                <a:spcPct val="30000"/>
              </a:spcBef>
              <a:buBlip>
                <a:blip r:embed="rId3"/>
              </a:buBlip>
            </a:pPr>
            <a:r>
              <a:rPr lang="en-US" altLang="en-US" sz="8400" dirty="0">
                <a:latin typeface="Arial" panose="020B0604020202020204" pitchFamily="34" charset="0"/>
                <a:ea typeface="Osaka" panose="020B0600000000000000" pitchFamily="34" charset="-128"/>
                <a:cs typeface="+mn-cs"/>
              </a:rPr>
              <a:t>Follow-up treatment/schedule based on monitor counts every 2 weeks</a:t>
            </a:r>
          </a:p>
          <a:p>
            <a:pPr defTabSz="685800">
              <a:lnSpc>
                <a:spcPct val="110000"/>
              </a:lnSpc>
              <a:spcBef>
                <a:spcPct val="30000"/>
              </a:spcBef>
              <a:buBlip>
                <a:blip r:embed="rId3"/>
              </a:buBlip>
            </a:pPr>
            <a:r>
              <a:rPr lang="en-US" altLang="en-US" sz="8400" dirty="0">
                <a:latin typeface="Arial" panose="020B0604020202020204" pitchFamily="34" charset="0"/>
                <a:ea typeface="Osaka" panose="020B0600000000000000" pitchFamily="34" charset="-128"/>
                <a:cs typeface="+mn-cs"/>
              </a:rPr>
              <a:t>Confirm elimination</a:t>
            </a:r>
          </a:p>
          <a:p>
            <a:endParaRPr lang="en-US" altLang="en-US" dirty="0"/>
          </a:p>
        </p:txBody>
      </p:sp>
      <p:sp>
        <p:nvSpPr>
          <p:cNvPr id="158727" name="Slide Number Placeholder 3">
            <a:extLst>
              <a:ext uri="{FF2B5EF4-FFF2-40B4-BE49-F238E27FC236}">
                <a16:creationId xmlns:a16="http://schemas.microsoft.com/office/drawing/2014/main" id="{9B337C7C-BC9A-5840-88AE-363580B817B9}"/>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4"/>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defTabSz="685800" fontAlgn="auto">
              <a:lnSpc>
                <a:spcPct val="100000"/>
              </a:lnSpc>
              <a:spcBef>
                <a:spcPct val="0"/>
              </a:spcBef>
              <a:spcAft>
                <a:spcPts val="0"/>
              </a:spcAft>
              <a:buClr>
                <a:srgbClr val="000000"/>
              </a:buClr>
              <a:buSzPct val="100000"/>
              <a:buNone/>
              <a:defRPr/>
            </a:pPr>
            <a:fld id="{2C6BE46A-E00A-5F47-AD6F-45F0D736251F}" type="slidenum">
              <a:rPr lang="en-US" altLang="en-US" sz="1050">
                <a:solidFill>
                  <a:srgbClr val="000000"/>
                </a:solidFill>
              </a:rPr>
              <a:pPr defTabSz="685800" fontAlgn="auto">
                <a:lnSpc>
                  <a:spcPct val="100000"/>
                </a:lnSpc>
                <a:spcBef>
                  <a:spcPct val="0"/>
                </a:spcBef>
                <a:spcAft>
                  <a:spcPts val="0"/>
                </a:spcAft>
                <a:buClr>
                  <a:srgbClr val="000000"/>
                </a:buClr>
                <a:buSzPct val="100000"/>
                <a:buNone/>
                <a:defRPr/>
              </a:pPr>
              <a:t>47</a:t>
            </a:fld>
            <a:endParaRPr lang="en-US" altLang="en-US" sz="1050">
              <a:solidFill>
                <a:srgbClr val="000000"/>
              </a:solidFill>
            </a:endParaRPr>
          </a:p>
        </p:txBody>
      </p:sp>
      <p:sp>
        <p:nvSpPr>
          <p:cNvPr id="2" name="TextBox 1">
            <a:extLst>
              <a:ext uri="{FF2B5EF4-FFF2-40B4-BE49-F238E27FC236}">
                <a16:creationId xmlns:a16="http://schemas.microsoft.com/office/drawing/2014/main" id="{58079175-CAC7-4CBB-A8F9-17111F490B15}"/>
              </a:ext>
            </a:extLst>
          </p:cNvPr>
          <p:cNvSpPr txBox="1"/>
          <p:nvPr/>
        </p:nvSpPr>
        <p:spPr>
          <a:xfrm>
            <a:off x="4916102" y="4040805"/>
            <a:ext cx="1789497" cy="649665"/>
          </a:xfrm>
          <a:prstGeom prst="rect">
            <a:avLst/>
          </a:prstGeom>
          <a:noFill/>
        </p:spPr>
        <p:txBody>
          <a:bodyPr wrap="square" rtlCol="0">
            <a:spAutoFit/>
          </a:bodyPr>
          <a:lstStyle/>
          <a:p>
            <a:pPr marL="556022" lvl="1" indent="-213122" defTabSz="685800" eaLnBrk="1" hangingPunct="1">
              <a:lnSpc>
                <a:spcPct val="110000"/>
              </a:lnSpc>
              <a:spcBef>
                <a:spcPct val="30000"/>
              </a:spcBef>
              <a:buClr>
                <a:srgbClr val="000000"/>
              </a:buClr>
              <a:buSzPct val="100000"/>
              <a:buBlip>
                <a:blip r:embed="rId3"/>
              </a:buBlip>
              <a:defRPr/>
            </a:pPr>
            <a:r>
              <a:rPr lang="en-US" altLang="en-US" sz="1500" dirty="0">
                <a:solidFill>
                  <a:srgbClr val="000000"/>
                </a:solidFill>
                <a:latin typeface="Arial" panose="020B0604020202020204" pitchFamily="34" charset="0"/>
                <a:ea typeface="Osaka" panose="020B0600000000000000" pitchFamily="34" charset="-128"/>
              </a:rPr>
              <a:t>Dusts</a:t>
            </a:r>
          </a:p>
          <a:p>
            <a:pPr marL="556022" lvl="1" indent="-213122" defTabSz="685800" eaLnBrk="1" hangingPunct="1">
              <a:lnSpc>
                <a:spcPct val="110000"/>
              </a:lnSpc>
              <a:spcBef>
                <a:spcPct val="30000"/>
              </a:spcBef>
              <a:buClr>
                <a:srgbClr val="000000"/>
              </a:buClr>
              <a:buSzPct val="100000"/>
              <a:buBlip>
                <a:blip r:embed="rId3"/>
              </a:buBlip>
              <a:defRPr/>
            </a:pPr>
            <a:r>
              <a:rPr lang="en-US" altLang="en-US" sz="1500" dirty="0">
                <a:solidFill>
                  <a:srgbClr val="000000"/>
                </a:solidFill>
                <a:latin typeface="Arial" panose="020B0604020202020204" pitchFamily="34" charset="0"/>
                <a:ea typeface="Osaka" panose="020B0600000000000000" pitchFamily="34" charset="-128"/>
              </a:rPr>
              <a:t>Vacuum</a:t>
            </a:r>
          </a:p>
        </p:txBody>
      </p:sp>
    </p:spTree>
    <p:extLst>
      <p:ext uri="{BB962C8B-B14F-4D97-AF65-F5344CB8AC3E}">
        <p14:creationId xmlns:p14="http://schemas.microsoft.com/office/powerpoint/2010/main" val="211649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87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87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72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87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87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87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872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872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872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8726">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8726">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8726">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8726">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8726">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8726">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872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algn="ctr"/>
            <a:r>
              <a:rPr lang="en-US" altLang="en-US" dirty="0"/>
              <a:t>Questions?</a:t>
            </a:r>
          </a:p>
        </p:txBody>
      </p:sp>
      <p:sp>
        <p:nvSpPr>
          <p:cNvPr id="1536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EC708CF3-C07D-5446-8C45-85A432A7CE5E}" type="slidenum">
              <a:rPr lang="en-US" altLang="en-US" sz="1400"/>
              <a:pPr>
                <a:lnSpc>
                  <a:spcPct val="100000"/>
                </a:lnSpc>
                <a:spcBef>
                  <a:spcPct val="0"/>
                </a:spcBef>
                <a:buSzTx/>
                <a:buFontTx/>
                <a:buNone/>
              </a:pPr>
              <a:t>48</a:t>
            </a:fld>
            <a:endParaRPr lang="en-US" altLang="en-US" sz="1400"/>
          </a:p>
        </p:txBody>
      </p:sp>
    </p:spTree>
    <p:extLst>
      <p:ext uri="{BB962C8B-B14F-4D97-AF65-F5344CB8AC3E}">
        <p14:creationId xmlns:p14="http://schemas.microsoft.com/office/powerpoint/2010/main" val="238991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p:txBody>
          <a:bodyPr>
            <a:normAutofit fontScale="90000"/>
          </a:bodyPr>
          <a:lstStyle/>
          <a:p>
            <a:r>
              <a:rPr lang="en-US" altLang="en-US" dirty="0"/>
              <a:t>Bed bugs are a pest of public </a:t>
            </a:r>
            <a:r>
              <a:rPr lang="en-US" altLang="en-US"/>
              <a:t>health significance</a:t>
            </a:r>
            <a:endParaRPr lang="en-US" altLang="en-US" dirty="0"/>
          </a:p>
        </p:txBody>
      </p:sp>
      <p:sp>
        <p:nvSpPr>
          <p:cNvPr id="25603" name="Rectangle 4"/>
          <p:cNvSpPr>
            <a:spLocks noGrp="1" noChangeArrowheads="1"/>
          </p:cNvSpPr>
          <p:nvPr>
            <p:ph idx="1"/>
          </p:nvPr>
        </p:nvSpPr>
        <p:spPr>
          <a:xfrm>
            <a:off x="152400" y="1676400"/>
            <a:ext cx="5943600" cy="4724400"/>
          </a:xfrm>
        </p:spPr>
        <p:txBody>
          <a:bodyPr>
            <a:normAutofit/>
          </a:bodyPr>
          <a:lstStyle/>
          <a:p>
            <a:pPr>
              <a:buBlip>
                <a:blip r:embed="rId3"/>
              </a:buBlip>
            </a:pPr>
            <a:r>
              <a:rPr lang="en-US" altLang="en-US" sz="2800" dirty="0"/>
              <a:t>Result in stress, loss of work, loss of productivity, loss of sleep, and financial burden</a:t>
            </a:r>
          </a:p>
          <a:p>
            <a:pPr>
              <a:buBlip>
                <a:blip r:embed="rId3"/>
              </a:buBlip>
            </a:pPr>
            <a:r>
              <a:rPr lang="en-US" altLang="en-US" sz="2800" dirty="0"/>
              <a:t>Cause secondary infections after people scratch their bed bug bites</a:t>
            </a:r>
          </a:p>
          <a:p>
            <a:pPr>
              <a:buBlip>
                <a:blip r:embed="rId3"/>
              </a:buBlip>
            </a:pPr>
            <a:r>
              <a:rPr lang="en-US" altLang="en-US" sz="2800" dirty="0"/>
              <a:t>Are unwelcome in our homes and workplaces</a:t>
            </a:r>
          </a:p>
          <a:p>
            <a:pPr>
              <a:buBlip>
                <a:blip r:embed="rId3"/>
              </a:buBlip>
            </a:pPr>
            <a:r>
              <a:rPr lang="en-US" altLang="en-US" sz="2800" dirty="0"/>
              <a:t>Bed bugs do not transmit disease </a:t>
            </a:r>
            <a:r>
              <a:rPr lang="en-US" altLang="en-US" sz="2800" i="1" dirty="0"/>
              <a:t>under normal living conditions.</a:t>
            </a:r>
            <a:endParaRPr lang="en-US" altLang="en-US" sz="2800" dirty="0"/>
          </a:p>
          <a:p>
            <a:endParaRPr lang="en-US" altLang="en-US" sz="2800" dirty="0"/>
          </a:p>
          <a:p>
            <a:endParaRPr lang="en-US" altLang="en-US" sz="2800" dirty="0"/>
          </a:p>
        </p:txBody>
      </p:sp>
      <p:sp>
        <p:nvSpPr>
          <p:cNvPr id="2560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7F50BCBC-9084-0343-BE85-AF2C061000A4}" type="slidenum">
              <a:rPr lang="en-US" altLang="en-US" sz="1400"/>
              <a:pPr>
                <a:lnSpc>
                  <a:spcPct val="100000"/>
                </a:lnSpc>
                <a:spcBef>
                  <a:spcPct val="0"/>
                </a:spcBef>
                <a:buSzTx/>
                <a:buFontTx/>
                <a:buNone/>
              </a:pPr>
              <a:t>5</a:t>
            </a:fld>
            <a:endParaRPr lang="en-US" altLang="en-US" sz="1400"/>
          </a:p>
        </p:txBody>
      </p:sp>
      <p:pic>
        <p:nvPicPr>
          <p:cNvPr id="3" name="Picture 2">
            <a:extLst>
              <a:ext uri="{FF2B5EF4-FFF2-40B4-BE49-F238E27FC236}">
                <a16:creationId xmlns:a16="http://schemas.microsoft.com/office/drawing/2014/main" id="{03F6DD1B-E251-C44A-8B06-45C007D076D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400"/>
                    </a14:imgEffect>
                    <a14:imgEffect>
                      <a14:saturation sat="56000"/>
                    </a14:imgEffect>
                  </a14:imgLayer>
                </a14:imgProps>
              </a:ext>
              <a:ext uri="{28A0092B-C50C-407E-A947-70E740481C1C}">
                <a14:useLocalDpi xmlns:a14="http://schemas.microsoft.com/office/drawing/2010/main"/>
              </a:ext>
            </a:extLst>
          </a:blip>
          <a:srcRect/>
          <a:stretch/>
        </p:blipFill>
        <p:spPr>
          <a:xfrm rot="5400000">
            <a:off x="4963999" y="2757601"/>
            <a:ext cx="5105400" cy="284139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590550" y="141288"/>
            <a:ext cx="5181600" cy="1219200"/>
          </a:xfrm>
        </p:spPr>
        <p:txBody>
          <a:bodyPr/>
          <a:lstStyle/>
          <a:p>
            <a:r>
              <a:rPr lang="en-US" altLang="en-US"/>
              <a:t>Biology</a:t>
            </a:r>
          </a:p>
        </p:txBody>
      </p:sp>
      <p:pic>
        <p:nvPicPr>
          <p:cNvPr id="27650" name="Picture Placeholder 6" descr="http://bedbugsite.com/bed-bugs_r10_c1.gif"/>
          <p:cNvPicPr>
            <a:picLocks noGrp="1" noChangeAspect="1" noChangeArrowheads="1"/>
          </p:cNvPicPr>
          <p:nvPr>
            <p:ph type="pic" sz="quarter" idx="4294967295"/>
          </p:nvPr>
        </p:nvPicPr>
        <p:blipFill>
          <a:blip r:embed="rId3" cstate="print">
            <a:extLst>
              <a:ext uri="{28A0092B-C50C-407E-A947-70E740481C1C}">
                <a14:useLocalDpi xmlns:a14="http://schemas.microsoft.com/office/drawing/2010/main"/>
              </a:ext>
            </a:extLst>
          </a:blip>
          <a:srcRect l="11972" r="11972"/>
          <a:stretch>
            <a:fillRect/>
          </a:stretch>
        </p:blipFill>
        <p:spPr>
          <a:xfrm>
            <a:off x="0" y="4476750"/>
            <a:ext cx="2209800" cy="22098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accent4"/>
          </a:lnRef>
          <a:fillRef idx="1">
            <a:schemeClr val="lt1"/>
          </a:fillRef>
          <a:effectRef idx="0">
            <a:schemeClr val="accent4"/>
          </a:effectRef>
          <a:fontRef idx="minor">
            <a:schemeClr val="dk1"/>
          </a:fontRef>
        </p:style>
      </p:pic>
      <p:sp>
        <p:nvSpPr>
          <p:cNvPr id="27651" name="TextBox 3"/>
          <p:cNvSpPr txBox="1">
            <a:spLocks noChangeArrowheads="1"/>
          </p:cNvSpPr>
          <p:nvPr/>
        </p:nvSpPr>
        <p:spPr bwMode="auto">
          <a:xfrm>
            <a:off x="2951664" y="1604211"/>
            <a:ext cx="3665538"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marL="0" indent="0" algn="ctr" eaLnBrk="1" hangingPunct="1">
              <a:lnSpc>
                <a:spcPct val="100000"/>
              </a:lnSpc>
              <a:spcBef>
                <a:spcPct val="0"/>
              </a:spcBef>
              <a:buSzTx/>
              <a:buNone/>
            </a:pPr>
            <a:r>
              <a:rPr lang="en-US" altLang="en-US" sz="2800" dirty="0">
                <a:ea typeface="ＭＳ Ｐゴシック" charset="-128"/>
              </a:rPr>
              <a:t>Female bed bugs lay less than 200 eggs in a lifetime; 1-5 eggs per day.</a:t>
            </a:r>
          </a:p>
          <a:p>
            <a:pPr marL="0" indent="0" eaLnBrk="1" hangingPunct="1">
              <a:lnSpc>
                <a:spcPct val="100000"/>
              </a:lnSpc>
              <a:spcBef>
                <a:spcPct val="0"/>
              </a:spcBef>
              <a:buSzTx/>
              <a:buNone/>
            </a:pPr>
            <a:endParaRPr lang="en-US" altLang="en-US" sz="2800" dirty="0">
              <a:ea typeface="ＭＳ Ｐゴシック" charset="-128"/>
            </a:endParaRPr>
          </a:p>
          <a:p>
            <a:pPr marL="0" indent="0" algn="ctr" eaLnBrk="1" hangingPunct="1">
              <a:lnSpc>
                <a:spcPct val="100000"/>
              </a:lnSpc>
              <a:spcBef>
                <a:spcPct val="0"/>
              </a:spcBef>
              <a:buSzTx/>
              <a:buNone/>
            </a:pPr>
            <a:r>
              <a:rPr lang="en-US" altLang="en-US" sz="2800" dirty="0">
                <a:ea typeface="ＭＳ Ｐゴシック" charset="-128"/>
              </a:rPr>
              <a:t>From egg to adult – 5 weeks to 4 months</a:t>
            </a:r>
          </a:p>
          <a:p>
            <a:pPr marL="0" indent="0" eaLnBrk="1" hangingPunct="1">
              <a:lnSpc>
                <a:spcPct val="100000"/>
              </a:lnSpc>
              <a:spcBef>
                <a:spcPct val="0"/>
              </a:spcBef>
              <a:buSzTx/>
              <a:buNone/>
            </a:pPr>
            <a:r>
              <a:rPr lang="en-US" altLang="en-US" sz="2800" dirty="0">
                <a:ea typeface="ＭＳ Ｐゴシック" charset="-128"/>
              </a:rPr>
              <a:t> </a:t>
            </a:r>
          </a:p>
          <a:p>
            <a:pPr marL="0" indent="0" algn="ctr" eaLnBrk="1" hangingPunct="1">
              <a:lnSpc>
                <a:spcPct val="100000"/>
              </a:lnSpc>
              <a:spcBef>
                <a:spcPct val="0"/>
              </a:spcBef>
              <a:buSzTx/>
              <a:buNone/>
            </a:pPr>
            <a:r>
              <a:rPr lang="en-US" altLang="en-US" sz="2800" dirty="0">
                <a:ea typeface="ＭＳ Ｐゴシック" charset="-128"/>
              </a:rPr>
              <a:t>Molt 5 times; feed before each molt</a:t>
            </a:r>
          </a:p>
          <a:p>
            <a:pPr eaLnBrk="1" hangingPunct="1">
              <a:lnSpc>
                <a:spcPct val="100000"/>
              </a:lnSpc>
              <a:spcBef>
                <a:spcPct val="0"/>
              </a:spcBef>
              <a:buSzTx/>
              <a:buFontTx/>
              <a:buNone/>
            </a:pPr>
            <a:endParaRPr lang="en-US" altLang="en-US" sz="2800" dirty="0">
              <a:solidFill>
                <a:srgbClr val="993300"/>
              </a:solidFill>
              <a:ea typeface="ＭＳ Ｐゴシック" charset="-128"/>
            </a:endParaRPr>
          </a:p>
        </p:txBody>
      </p:sp>
      <p:pic>
        <p:nvPicPr>
          <p:cNvPr id="27652" name="Picture 17" descr="traumatic inseminati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647323"/>
            <a:ext cx="2971800" cy="2281237"/>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accent4"/>
          </a:lnRef>
          <a:fillRef idx="1">
            <a:schemeClr val="lt1"/>
          </a:fillRef>
          <a:effectRef idx="0">
            <a:schemeClr val="accent4"/>
          </a:effectRef>
          <a:fontRef idx="minor">
            <a:schemeClr val="dk1"/>
          </a:fontRef>
        </p:style>
      </p:pic>
      <p:sp>
        <p:nvSpPr>
          <p:cNvPr id="27653" name="TextBox 1"/>
          <p:cNvSpPr txBox="1">
            <a:spLocks noChangeArrowheads="1"/>
          </p:cNvSpPr>
          <p:nvPr/>
        </p:nvSpPr>
        <p:spPr bwMode="auto">
          <a:xfrm>
            <a:off x="-8104" y="392856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1800" dirty="0">
                <a:ea typeface="ＭＳ Ｐゴシック" charset="-128"/>
              </a:rPr>
              <a:t>Bed bugs mating</a:t>
            </a:r>
          </a:p>
        </p:txBody>
      </p:sp>
      <p:pic>
        <p:nvPicPr>
          <p:cNvPr id="2" name="Pictur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17201" y="1786896"/>
            <a:ext cx="2419923" cy="3242304"/>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sp>
        <p:nvSpPr>
          <p:cNvPr id="3" name="TextBox 2"/>
          <p:cNvSpPr txBox="1"/>
          <p:nvPr/>
        </p:nvSpPr>
        <p:spPr>
          <a:xfrm>
            <a:off x="6781800" y="4803959"/>
            <a:ext cx="2255324" cy="200055"/>
          </a:xfrm>
          <a:prstGeom prst="rect">
            <a:avLst/>
          </a:prstGeom>
          <a:noFill/>
        </p:spPr>
        <p:txBody>
          <a:bodyPr wrap="square" rtlCol="0">
            <a:spAutoFit/>
          </a:bodyPr>
          <a:lstStyle/>
          <a:p>
            <a:pPr algn="r"/>
            <a:r>
              <a:rPr lang="en-US" sz="700" dirty="0"/>
              <a:t>Photo: Alex </a:t>
            </a:r>
            <a:r>
              <a:rPr lang="en-US" sz="700" dirty="0" err="1"/>
              <a:t>Yelich</a:t>
            </a:r>
            <a:endParaRPr lang="en-US" sz="700" dirty="0"/>
          </a:p>
        </p:txBody>
      </p:sp>
      <p:sp>
        <p:nvSpPr>
          <p:cNvPr id="4" name="TextBox 3"/>
          <p:cNvSpPr txBox="1"/>
          <p:nvPr/>
        </p:nvSpPr>
        <p:spPr>
          <a:xfrm>
            <a:off x="2514600" y="6324600"/>
            <a:ext cx="1915909" cy="369332"/>
          </a:xfrm>
          <a:prstGeom prst="rect">
            <a:avLst/>
          </a:prstGeom>
          <a:noFill/>
        </p:spPr>
        <p:txBody>
          <a:bodyPr wrap="none" rtlCol="0">
            <a:spAutoFit/>
          </a:bodyPr>
          <a:lstStyle/>
          <a:p>
            <a:r>
              <a:rPr lang="en-US" sz="1800" dirty="0"/>
              <a:t>Close up of eggs</a:t>
            </a:r>
          </a:p>
        </p:txBody>
      </p:sp>
      <p:sp>
        <p:nvSpPr>
          <p:cNvPr id="5" name="TextBox 4"/>
          <p:cNvSpPr txBox="1"/>
          <p:nvPr/>
        </p:nvSpPr>
        <p:spPr>
          <a:xfrm>
            <a:off x="7005799" y="5178882"/>
            <a:ext cx="2031325" cy="369332"/>
          </a:xfrm>
          <a:prstGeom prst="rect">
            <a:avLst/>
          </a:prstGeom>
          <a:noFill/>
        </p:spPr>
        <p:txBody>
          <a:bodyPr wrap="none" rtlCol="0">
            <a:spAutoFit/>
          </a:bodyPr>
          <a:lstStyle/>
          <a:p>
            <a:r>
              <a:rPr lang="en-US" sz="1800" dirty="0"/>
              <a:t>Adult and nymphs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title"/>
          </p:nvPr>
        </p:nvSpPr>
        <p:spPr/>
        <p:txBody>
          <a:bodyPr/>
          <a:lstStyle/>
          <a:p>
            <a:r>
              <a:rPr lang="en-US" altLang="en-US"/>
              <a:t>Bed bug life cycle</a:t>
            </a:r>
          </a:p>
        </p:txBody>
      </p:sp>
      <p:sp>
        <p:nvSpPr>
          <p:cNvPr id="2969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C249C90-BA18-8848-AB6F-7EACF81BE292}" type="slidenum">
              <a:rPr lang="en-US" altLang="en-US" sz="1400"/>
              <a:pPr>
                <a:lnSpc>
                  <a:spcPct val="100000"/>
                </a:lnSpc>
                <a:spcBef>
                  <a:spcPct val="0"/>
                </a:spcBef>
                <a:buSzTx/>
                <a:buFontTx/>
                <a:buNone/>
              </a:pPr>
              <a:t>7</a:t>
            </a:fld>
            <a:endParaRPr lang="en-US" altLang="en-US" sz="1400"/>
          </a:p>
        </p:txBody>
      </p:sp>
      <p:pic>
        <p:nvPicPr>
          <p:cNvPr id="29699" name="Picture 9" descr="ASAF-6.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38200" y="2058988"/>
            <a:ext cx="3733800" cy="384175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pic>
        <p:nvPicPr>
          <p:cNvPr id="29700" name="Picture 10" descr="BBugLifeCircleGrayBckgrd-croppe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876800" y="2057400"/>
            <a:ext cx="3581400" cy="384968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sp>
        <p:nvSpPr>
          <p:cNvPr id="29701" name="Text Box 3"/>
          <p:cNvSpPr txBox="1">
            <a:spLocks noChangeArrowheads="1"/>
          </p:cNvSpPr>
          <p:nvPr/>
        </p:nvSpPr>
        <p:spPr bwMode="auto">
          <a:xfrm>
            <a:off x="838200" y="5943599"/>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2400" b="1" dirty="0"/>
              <a:t>Fed</a:t>
            </a:r>
          </a:p>
        </p:txBody>
      </p:sp>
      <p:sp>
        <p:nvSpPr>
          <p:cNvPr id="29702" name="Text Box 3"/>
          <p:cNvSpPr txBox="1">
            <a:spLocks noChangeArrowheads="1"/>
          </p:cNvSpPr>
          <p:nvPr/>
        </p:nvSpPr>
        <p:spPr bwMode="auto">
          <a:xfrm>
            <a:off x="4876800" y="59436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2400" b="1" dirty="0"/>
              <a:t>Not recently fed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581025" y="687388"/>
            <a:ext cx="7989888" cy="754062"/>
          </a:xfrm>
        </p:spPr>
        <p:txBody>
          <a:bodyPr>
            <a:normAutofit fontScale="90000"/>
          </a:bodyPr>
          <a:lstStyle/>
          <a:p>
            <a:pPr eaLnBrk="1" hangingPunct="1"/>
            <a:r>
              <a:rPr lang="en-US" altLang="en-US"/>
              <a:t>The feeding process</a:t>
            </a:r>
          </a:p>
        </p:txBody>
      </p:sp>
      <p:pic>
        <p:nvPicPr>
          <p:cNvPr id="31746" name="Content Placeholder 4" descr="bed bug feeding Whitney Cranshawb.jpg"/>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918369" y="1985089"/>
            <a:ext cx="7315200" cy="384678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sp>
        <p:nvSpPr>
          <p:cNvPr id="2" name="TextBox 1"/>
          <p:cNvSpPr txBox="1"/>
          <p:nvPr/>
        </p:nvSpPr>
        <p:spPr>
          <a:xfrm>
            <a:off x="479879" y="6019800"/>
            <a:ext cx="4719637" cy="200055"/>
          </a:xfrm>
          <a:prstGeom prst="rect">
            <a:avLst/>
          </a:prstGeom>
          <a:noFill/>
        </p:spPr>
        <p:txBody>
          <a:bodyPr wrap="square" rtlCol="0">
            <a:spAutoFit/>
          </a:bodyPr>
          <a:lstStyle/>
          <a:p>
            <a:r>
              <a:rPr lang="en-US" sz="700" dirty="0"/>
              <a:t>Photo: Whitney </a:t>
            </a:r>
            <a:r>
              <a:rPr lang="en-US" sz="700" dirty="0" err="1"/>
              <a:t>Cranshaw</a:t>
            </a:r>
            <a:endParaRPr lang="en-US" sz="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title"/>
          </p:nvPr>
        </p:nvSpPr>
        <p:spPr/>
        <p:txBody>
          <a:bodyPr/>
          <a:lstStyle/>
          <a:p>
            <a:r>
              <a:rPr lang="en-US" altLang="en-US"/>
              <a:t>Bed bug behavior</a:t>
            </a:r>
          </a:p>
        </p:txBody>
      </p:sp>
      <p:sp>
        <p:nvSpPr>
          <p:cNvPr id="33796" name="Rectangle 4"/>
          <p:cNvSpPr>
            <a:spLocks noGrp="1" noChangeArrowheads="1"/>
          </p:cNvSpPr>
          <p:nvPr>
            <p:ph idx="1"/>
          </p:nvPr>
        </p:nvSpPr>
        <p:spPr>
          <a:xfrm>
            <a:off x="152400" y="1828800"/>
            <a:ext cx="4648200" cy="4267200"/>
          </a:xfrm>
        </p:spPr>
        <p:txBody>
          <a:bodyPr/>
          <a:lstStyle/>
          <a:p>
            <a:pPr>
              <a:lnSpc>
                <a:spcPct val="80000"/>
              </a:lnSpc>
              <a:buBlip>
                <a:blip r:embed="rId3"/>
              </a:buBlip>
            </a:pPr>
            <a:r>
              <a:rPr lang="en-US" altLang="en-US" dirty="0"/>
              <a:t>Most active at night</a:t>
            </a:r>
          </a:p>
          <a:p>
            <a:pPr>
              <a:lnSpc>
                <a:spcPct val="80000"/>
              </a:lnSpc>
              <a:buBlip>
                <a:blip r:embed="rId3"/>
              </a:buBlip>
            </a:pPr>
            <a:r>
              <a:rPr lang="en-US" altLang="en-US" dirty="0"/>
              <a:t>Hide in cracks and crevices, often in groups</a:t>
            </a:r>
          </a:p>
          <a:p>
            <a:pPr>
              <a:lnSpc>
                <a:spcPct val="80000"/>
              </a:lnSpc>
              <a:buBlip>
                <a:blip r:embed="rId3"/>
              </a:buBlip>
            </a:pPr>
            <a:r>
              <a:rPr lang="en-US" altLang="en-US" dirty="0"/>
              <a:t>Cannot fly, jump, or burrow into skin…they crawl</a:t>
            </a:r>
          </a:p>
          <a:p>
            <a:pPr>
              <a:lnSpc>
                <a:spcPct val="80000"/>
              </a:lnSpc>
              <a:buBlip>
                <a:blip r:embed="rId3"/>
              </a:buBlip>
            </a:pPr>
            <a:r>
              <a:rPr lang="en-US" altLang="en-US" dirty="0"/>
              <a:t>Hitchhike on coats, bags, furniture, wheelchairs…</a:t>
            </a:r>
          </a:p>
        </p:txBody>
      </p:sp>
      <p:sp>
        <p:nvSpPr>
          <p:cNvPr id="33793"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DBEF492-A5D2-EF46-8873-3B6C1F068C73}" type="slidenum">
              <a:rPr lang="en-US" altLang="en-US" sz="1400"/>
              <a:pPr>
                <a:lnSpc>
                  <a:spcPct val="100000"/>
                </a:lnSpc>
                <a:spcBef>
                  <a:spcPct val="0"/>
                </a:spcBef>
                <a:buSzTx/>
                <a:buFontTx/>
                <a:buNone/>
              </a:pPr>
              <a:t>9</a:t>
            </a:fld>
            <a:endParaRPr lang="en-US" altLang="en-US" sz="1400"/>
          </a:p>
        </p:txBody>
      </p:sp>
      <p:sp>
        <p:nvSpPr>
          <p:cNvPr id="33794" name="Text Box 2"/>
          <p:cNvSpPr txBox="1">
            <a:spLocks noChangeArrowheads="1"/>
          </p:cNvSpPr>
          <p:nvPr/>
        </p:nvSpPr>
        <p:spPr bwMode="auto">
          <a:xfrm>
            <a:off x="5029200" y="5799137"/>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2400" b="1" dirty="0"/>
              <a:t>Bed bugs hiding in a screw hole</a:t>
            </a:r>
          </a:p>
        </p:txBody>
      </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70000"/>
                    </a14:imgEffect>
                    <a14:imgEffect>
                      <a14:colorTemperature colorTemp="8266"/>
                    </a14:imgEffect>
                    <a14:imgEffect>
                      <a14:brightnessContrast bright="15000" contrast="15000"/>
                    </a14:imgEffect>
                  </a14:imgLayer>
                </a14:imgProps>
              </a:ext>
              <a:ext uri="{28A0092B-C50C-407E-A947-70E740481C1C}">
                <a14:useLocalDpi xmlns:a14="http://schemas.microsoft.com/office/drawing/2010/main"/>
              </a:ext>
            </a:extLst>
          </a:blip>
          <a:srcRect/>
          <a:stretch/>
        </p:blipFill>
        <p:spPr>
          <a:xfrm>
            <a:off x="5080001" y="1613231"/>
            <a:ext cx="3149599" cy="4149811"/>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sp>
        <p:nvSpPr>
          <p:cNvPr id="3" name="TextBox 2"/>
          <p:cNvSpPr txBox="1"/>
          <p:nvPr/>
        </p:nvSpPr>
        <p:spPr>
          <a:xfrm>
            <a:off x="6858000" y="5471243"/>
            <a:ext cx="1371600" cy="200055"/>
          </a:xfrm>
          <a:prstGeom prst="rect">
            <a:avLst/>
          </a:prstGeom>
          <a:noFill/>
        </p:spPr>
        <p:txBody>
          <a:bodyPr wrap="square" rtlCol="0">
            <a:spAutoFit/>
          </a:bodyPr>
          <a:lstStyle/>
          <a:p>
            <a:r>
              <a:rPr lang="en-US" sz="700" dirty="0"/>
              <a:t>Photo: Dr. Dawn Gouge</a:t>
            </a:r>
          </a:p>
        </p:txBody>
      </p:sp>
    </p:spTree>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BA90329B-22C0-B04B-BB1F-4005572CD491}" vid="{D3281F65-E870-B248-9618-508F5A3A66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4887B109-F7A7-8841-A031-BCA02AE4DC46}" vid="{01BE03D2-AB82-314F-AC39-FA07499F0AED}"/>
    </a:ext>
  </a:extLst>
</a:theme>
</file>

<file path=ppt/theme/theme3.xml><?xml version="1.0" encoding="utf-8"?>
<a:theme xmlns:a="http://schemas.openxmlformats.org/drawingml/2006/main" name="5-29 Bed Bug Webin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Theme1</Template>
  <TotalTime>48245</TotalTime>
  <Words>7417</Words>
  <Application>Microsoft Macintosh PowerPoint</Application>
  <PresentationFormat>On-screen Show (4:3)</PresentationFormat>
  <Paragraphs>700</Paragraphs>
  <Slides>48</Slides>
  <Notes>47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48</vt:i4>
      </vt:variant>
    </vt:vector>
  </HeadingPairs>
  <TitlesOfParts>
    <vt:vector size="58" baseType="lpstr">
      <vt:lpstr>Arial</vt:lpstr>
      <vt:lpstr>Arial Black</vt:lpstr>
      <vt:lpstr>Calibri</vt:lpstr>
      <vt:lpstr>Calibri Light</vt:lpstr>
      <vt:lpstr>Franklin Gothic Book</vt:lpstr>
      <vt:lpstr>Franklin Gothic Heavy</vt:lpstr>
      <vt:lpstr>Times New Roman</vt:lpstr>
      <vt:lpstr>Theme1</vt:lpstr>
      <vt:lpstr>Custom Design</vt:lpstr>
      <vt:lpstr>5-29 Bed Bug Webinar</vt:lpstr>
      <vt:lpstr>Introduction to Bed Bugs</vt:lpstr>
      <vt:lpstr>Outline</vt:lpstr>
      <vt:lpstr>What is a bed bug?</vt:lpstr>
      <vt:lpstr>Why they're back</vt:lpstr>
      <vt:lpstr>Bed bugs are a pest of public health significance</vt:lpstr>
      <vt:lpstr>Biology</vt:lpstr>
      <vt:lpstr>Bed bug life cycle</vt:lpstr>
      <vt:lpstr>The feeding process</vt:lpstr>
      <vt:lpstr>Bed bug behavior</vt:lpstr>
      <vt:lpstr>What bed bugs eat and drink</vt:lpstr>
      <vt:lpstr>Can be confused with…</vt:lpstr>
      <vt:lpstr>Signs of bed bugs</vt:lpstr>
      <vt:lpstr>Bites</vt:lpstr>
      <vt:lpstr>Fecal spots</vt:lpstr>
      <vt:lpstr>Shed skins</vt:lpstr>
      <vt:lpstr>Dead bed bugs</vt:lpstr>
      <vt:lpstr>Where bed bugs live</vt:lpstr>
      <vt:lpstr>How do bed bugs spread?</vt:lpstr>
      <vt:lpstr>Areas at risk for introduction and infestation</vt:lpstr>
      <vt:lpstr>Prevent introduction and spread: staff, health aides, and contractors</vt:lpstr>
      <vt:lpstr>Prevent introduction and spread: residents</vt:lpstr>
      <vt:lpstr>Early detection is key</vt:lpstr>
      <vt:lpstr>Do not rely on complaints</vt:lpstr>
      <vt:lpstr>Bed bug monitors</vt:lpstr>
      <vt:lpstr>5 or 10 minute Inspection to confirm infestation: Staff</vt:lpstr>
      <vt:lpstr>Professional inspection</vt:lpstr>
      <vt:lpstr>Canine inspections</vt:lpstr>
      <vt:lpstr>What about neighboring units?   Should they be inspected?</vt:lpstr>
      <vt:lpstr>If someone finds a bed bug</vt:lpstr>
      <vt:lpstr>Integrated pest management  for bed bugs</vt:lpstr>
      <vt:lpstr>Education and awareness: Work with tenants</vt:lpstr>
      <vt:lpstr>Work with tenants</vt:lpstr>
      <vt:lpstr>Clutter image rating scale found in Compulsive Hoarding and Acquiring Workbook</vt:lpstr>
      <vt:lpstr>Consider resident capabilities and preparation options</vt:lpstr>
      <vt:lpstr>Who is responsible?</vt:lpstr>
      <vt:lpstr>Encourage a community response</vt:lpstr>
      <vt:lpstr>Know your treatment options</vt:lpstr>
      <vt:lpstr>Mattress encasements</vt:lpstr>
      <vt:lpstr>Heat</vt:lpstr>
      <vt:lpstr>Steam</vt:lpstr>
      <vt:lpstr>Pesticides </vt:lpstr>
      <vt:lpstr>Understanding chemical treatments</vt:lpstr>
      <vt:lpstr>Only PMPs use sprays</vt:lpstr>
      <vt:lpstr>Find a good contractor and provide oversight</vt:lpstr>
      <vt:lpstr>The PMP's role</vt:lpstr>
      <vt:lpstr>Mix it up</vt:lpstr>
      <vt:lpstr>Module Review (Workplan) What will you do now?</vt:lpstr>
      <vt:lpstr>Questions?</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Bed Bugs</dc:title>
  <dc:creator>A. Taisey</dc:creator>
  <cp:lastModifiedBy>Kevin Judd</cp:lastModifiedBy>
  <cp:revision>377</cp:revision>
  <cp:lastPrinted>2019-12-05T19:41:53Z</cp:lastPrinted>
  <dcterms:created xsi:type="dcterms:W3CDTF">2012-03-02T14:20:59Z</dcterms:created>
  <dcterms:modified xsi:type="dcterms:W3CDTF">2023-09-25T15:38:40Z</dcterms:modified>
</cp:coreProperties>
</file>